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9" r:id="rId2"/>
    <p:sldId id="352" r:id="rId3"/>
    <p:sldId id="359" r:id="rId4"/>
    <p:sldId id="360" r:id="rId5"/>
    <p:sldId id="320" r:id="rId6"/>
    <p:sldId id="332" r:id="rId7"/>
    <p:sldId id="334" r:id="rId8"/>
    <p:sldId id="339" r:id="rId9"/>
    <p:sldId id="337" r:id="rId10"/>
    <p:sldId id="331" r:id="rId11"/>
    <p:sldId id="333" r:id="rId12"/>
    <p:sldId id="362" r:id="rId13"/>
    <p:sldId id="364" r:id="rId14"/>
    <p:sldId id="278" r:id="rId15"/>
    <p:sldId id="338" r:id="rId16"/>
    <p:sldId id="343" r:id="rId17"/>
    <p:sldId id="344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BCDD3"/>
    <a:srgbClr val="99FF99"/>
    <a:srgbClr val="69A12B"/>
    <a:srgbClr val="3399FF"/>
    <a:srgbClr val="CECEC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3" autoAdjust="0"/>
  </p:normalViewPr>
  <p:slideViewPr>
    <p:cSldViewPr snapToGrid="0" showGuides="1"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B5B3A-9FB3-4F22-91C8-F1B526EBDD96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09C97-90BF-4D2E-A274-E81BCF12C07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37125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FB790-6AAF-4277-9375-A4DEDFDE7FE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7FEA3-88A2-459D-8E24-2B940AB18F92}" type="slidenum">
              <a:rPr lang="nl-NL" smtClean="0"/>
              <a:pPr>
                <a:defRPr/>
              </a:pPr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Vraag</a:t>
            </a:r>
            <a:r>
              <a:rPr lang="en-US" dirty="0" smtClean="0"/>
              <a:t> en </a:t>
            </a:r>
            <a:r>
              <a:rPr lang="en-US" dirty="0" err="1" smtClean="0"/>
              <a:t>aanbod</a:t>
            </a:r>
            <a:r>
              <a:rPr lang="en-US" dirty="0" smtClean="0"/>
              <a:t> </a:t>
            </a:r>
            <a:r>
              <a:rPr lang="en-US" dirty="0" err="1" smtClean="0"/>
              <a:t>verbonden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Adoptie</a:t>
            </a:r>
            <a:r>
              <a:rPr lang="en-US" dirty="0" smtClean="0"/>
              <a:t> van open </a:t>
            </a:r>
            <a:r>
              <a:rPr lang="en-US" dirty="0" err="1" smtClean="0"/>
              <a:t>standaarden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Gebruik</a:t>
            </a:r>
            <a:r>
              <a:rPr lang="en-US" dirty="0" smtClean="0"/>
              <a:t> van open source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Compliancy van </a:t>
            </a:r>
            <a:r>
              <a:rPr lang="en-US" dirty="0" err="1" smtClean="0"/>
              <a:t>softwareproducten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Implementatie</a:t>
            </a:r>
            <a:r>
              <a:rPr lang="en-US" dirty="0" smtClean="0"/>
              <a:t>/</a:t>
            </a:r>
            <a:r>
              <a:rPr lang="en-US" dirty="0" err="1" smtClean="0"/>
              <a:t>migratieplanning</a:t>
            </a:r>
            <a:endParaRPr lang="en-US" dirty="0" smtClean="0"/>
          </a:p>
          <a:p>
            <a:pPr>
              <a:spcBef>
                <a:spcPct val="0"/>
              </a:spcBef>
            </a:pPr>
            <a:endParaRPr lang="nl-NL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7FEA3-88A2-459D-8E24-2B940AB18F92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Vraag</a:t>
            </a:r>
            <a:r>
              <a:rPr lang="en-US" dirty="0" smtClean="0"/>
              <a:t> en </a:t>
            </a:r>
            <a:r>
              <a:rPr lang="en-US" dirty="0" err="1" smtClean="0"/>
              <a:t>aanbod</a:t>
            </a:r>
            <a:r>
              <a:rPr lang="en-US" dirty="0" smtClean="0"/>
              <a:t> </a:t>
            </a:r>
            <a:r>
              <a:rPr lang="en-US" dirty="0" err="1" smtClean="0"/>
              <a:t>verbonden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Adoptie</a:t>
            </a:r>
            <a:r>
              <a:rPr lang="en-US" dirty="0" smtClean="0"/>
              <a:t> van open </a:t>
            </a:r>
            <a:r>
              <a:rPr lang="en-US" dirty="0" err="1" smtClean="0"/>
              <a:t>standaarden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Gebruik</a:t>
            </a:r>
            <a:r>
              <a:rPr lang="en-US" dirty="0" smtClean="0"/>
              <a:t> van open source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Compliancy van </a:t>
            </a:r>
            <a:r>
              <a:rPr lang="en-US" dirty="0" err="1" smtClean="0"/>
              <a:t>softwareproducten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Implementatie</a:t>
            </a:r>
            <a:r>
              <a:rPr lang="en-US" dirty="0" smtClean="0"/>
              <a:t>/</a:t>
            </a:r>
            <a:r>
              <a:rPr lang="en-US" dirty="0" err="1" smtClean="0"/>
              <a:t>migratieplanning</a:t>
            </a:r>
            <a:endParaRPr lang="en-US" dirty="0" smtClean="0"/>
          </a:p>
          <a:p>
            <a:pPr>
              <a:spcBef>
                <a:spcPct val="0"/>
              </a:spcBef>
            </a:pPr>
            <a:endParaRPr lang="nl-NL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7FEA3-88A2-459D-8E24-2B940AB18F92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Vraag</a:t>
            </a:r>
            <a:r>
              <a:rPr lang="en-US" dirty="0" smtClean="0"/>
              <a:t> en </a:t>
            </a:r>
            <a:r>
              <a:rPr lang="en-US" dirty="0" err="1" smtClean="0"/>
              <a:t>aanbod</a:t>
            </a:r>
            <a:r>
              <a:rPr lang="en-US" dirty="0" smtClean="0"/>
              <a:t> </a:t>
            </a:r>
            <a:r>
              <a:rPr lang="en-US" dirty="0" err="1" smtClean="0"/>
              <a:t>verbonden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Adoptie</a:t>
            </a:r>
            <a:r>
              <a:rPr lang="en-US" dirty="0" smtClean="0"/>
              <a:t> van open </a:t>
            </a:r>
            <a:r>
              <a:rPr lang="en-US" dirty="0" err="1" smtClean="0"/>
              <a:t>standaarden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Gebruik</a:t>
            </a:r>
            <a:r>
              <a:rPr lang="en-US" dirty="0" smtClean="0"/>
              <a:t> van open source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Compliancy van </a:t>
            </a:r>
            <a:r>
              <a:rPr lang="en-US" dirty="0" err="1" smtClean="0"/>
              <a:t>softwareproducten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Implementatie</a:t>
            </a:r>
            <a:r>
              <a:rPr lang="en-US" dirty="0" smtClean="0"/>
              <a:t>/</a:t>
            </a:r>
            <a:r>
              <a:rPr lang="en-US" dirty="0" err="1" smtClean="0"/>
              <a:t>migratieplanning</a:t>
            </a:r>
            <a:endParaRPr lang="en-US" dirty="0" smtClean="0"/>
          </a:p>
          <a:p>
            <a:pPr>
              <a:spcBef>
                <a:spcPct val="0"/>
              </a:spcBef>
            </a:pPr>
            <a:endParaRPr lang="nl-NL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7FEA3-88A2-459D-8E24-2B940AB18F92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E97FEA3-88A2-459D-8E24-2B940AB18F92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310358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64FB-A66C-4BF1-946E-66A1FB38FEC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8489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E6FA-2329-4492-9319-DC03B3D3C73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55936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AC11-7E66-4109-90BC-C417CCE88AEB}" type="datetimeFigureOut">
              <a:rPr lang="nl-NL" smtClean="0"/>
              <a:pPr/>
              <a:t>12-2-2014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B3D-DE0A-4C24-9AE5-79128D43CA1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971183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DC290-30AC-4216-A241-A281952D830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01966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1">
                <a:solidFill>
                  <a:srgbClr val="E37222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E1D94-8473-4B96-8626-F8C9EB7A0DD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1467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Verdana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593C31A-12B3-47A4-ADA5-B8B1F75B2EBC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4699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711" r:id="rId5"/>
    <p:sldLayoutId id="2147483713" r:id="rId6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frm=1&amp;source=images&amp;cd=&amp;cad=rja&amp;docid=xjO16Os0_6ZmSM&amp;tbnid=6RmmciqzKaBNeM:&amp;ved=0CAUQjRw&amp;url=http://larundel.deviantart.com/gallery/32997012&amp;ei=-nRhUqumAuWm0AXijIGwDg&amp;bvm=bv.54176721,d.d2k&amp;psig=AFQjCNG0uYoylLFRhFfnF6H-utunbqJahg&amp;ust=1382204949482787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frm=1&amp;source=images&amp;cd=&amp;cad=rja&amp;docid=xjO16Os0_6ZmSM&amp;tbnid=6RmmciqzKaBNeM:&amp;ved=0CAUQjRw&amp;url=http://larundel.deviantart.com/gallery/32997012&amp;ei=-nRhUqumAuWm0AXijIGwDg&amp;bvm=bv.54176721,d.d2k&amp;psig=AFQjCNG0uYoylLFRhFfnF6H-utunbqJahg&amp;ust=1382204949482787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www.google.nl/url?sa=i&amp;rct=j&amp;q=&amp;esrc=s&amp;frm=1&amp;source=images&amp;cd=&amp;cad=rja&amp;docid=BWZhDEnF0uf-SM&amp;tbnid=ftBHQjfUyybEYM:&amp;ved=&amp;url=http://www.123rf.com/photo_13942685_3d-small-person-with-a-tick-mark-in-a-hands.html&amp;ei=rWxhUuneD8eP0AXiyYDQDg&amp;psig=AFQjCNHA4DbPUDGiWFATXxptoPNorqGWxg&amp;ust=1382202837825749" TargetMode="External"/><Relationship Id="rId7" Type="http://schemas.openxmlformats.org/officeDocument/2006/relationships/hyperlink" Target="http://www.google.nl/url?sa=i&amp;rct=j&amp;q=&amp;esrc=s&amp;frm=1&amp;source=images&amp;cd=&amp;cad=rja&amp;docid=xjO16Os0_6ZmSM&amp;tbnid=6RmmciqzKaBNeM:&amp;ved=0CAUQjRw&amp;url=http://larundel.deviantart.com/gallery/32997012&amp;ei=-nRhUqumAuWm0AXijIGwDg&amp;bvm=bv.54176721,d.d2k&amp;psig=AFQjCNG0uYoylLFRhFfnF6H-utunbqJahg&amp;ust=138220494948278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11" Type="http://schemas.openxmlformats.org/officeDocument/2006/relationships/image" Target="../media/image8.jpeg"/><Relationship Id="rId5" Type="http://schemas.openxmlformats.org/officeDocument/2006/relationships/hyperlink" Target="http://www.google.nl/url?sa=i&amp;rct=j&amp;q=&amp;esrc=s&amp;frm=1&amp;source=images&amp;cd=&amp;cad=rja&amp;docid=jA6ImglhujC2xM&amp;tbnid=tk_6YFWjis-SQM:&amp;ved=0CAUQjRw&amp;url=http://www.barbarakotlusek.com/employee-hiring-employer/&amp;ei=-Y5hUuXzD6Gj0QWGk4GQDw&amp;bvm=bv.54176721,d.d2k&amp;psig=AFQjCNG0uYoylLFRhFfnF6H-utunbqJahg&amp;ust=1382204949482787" TargetMode="External"/><Relationship Id="rId10" Type="http://schemas.openxmlformats.org/officeDocument/2006/relationships/hyperlink" Target="http://www.google.nl/url?sa=i&amp;rct=j&amp;q=&amp;esrc=s&amp;frm=1&amp;source=images&amp;cd=&amp;cad=rja&amp;docid=rf3h96R_t6Je1M&amp;tbnid=tVAEUadRKfA-oM:&amp;ved=0CAUQjRw&amp;url=http://www.123rf.com/photo_14815568_3d-people--men--person-and-puzzle-pieces--jigsaw.html&amp;ei=CKJhUt-PF8rB0QX90YDADg&amp;bvm=bv.54176721,d.d2k&amp;psig=AFQjCNG0uYoylLFRhFfnF6H-utunbqJahg&amp;ust=1382204949482787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hyperlink" Target="http://www.google.nl/url?sa=i&amp;rct=j&amp;q=&amp;esrc=s&amp;frm=1&amp;source=images&amp;cd=&amp;cad=rja&amp;docid=ITNZwUId3IfnaM&amp;tbnid=HKNP4MfpmEcN7M:&amp;ved=0CAUQjRw&amp;url=http://www.hekmanproducts.nl/catalogus/&amp;ei=wodhUu6CO4G50QXX7oDoDg&amp;bvm=bv.54176721,d.d2k&amp;psig=AFQjCNG9urCJpS9_-WFsdToxlfrHqnZKFA&amp;ust=138220982111798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docid=ITNZwUId3IfnaM&amp;tbnid=HKNP4MfpmEcN7M:&amp;ved=0CAUQjRw&amp;url=http://www.hekmanproducts.nl/catalogus/&amp;ei=wodhUu6CO4G50QXX7oDoDg&amp;bvm=bv.54176721,d.d2k&amp;psig=AFQjCNG9urCJpS9_-WFsdToxlfrHqnZKFA&amp;ust=1382209821117986" TargetMode="Externa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google.nl/url?sa=i&amp;rct=j&amp;q=&amp;esrc=s&amp;frm=1&amp;source=images&amp;cd=&amp;cad=rja&amp;docid=BWZhDEnF0uf-SM&amp;tbnid=ftBHQjfUyybEYM:&amp;ved=&amp;url=http://www.123rf.com/photo_13942685_3d-small-person-with-a-tick-mark-in-a-hands.html&amp;ei=rWxhUuneD8eP0AXiyYDQDg&amp;psig=AFQjCNHA4DbPUDGiWFATXxptoPNorqGWxg&amp;ust=1382202837825749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google.nl/url?sa=i&amp;rct=j&amp;q=&amp;esrc=s&amp;frm=1&amp;source=images&amp;cd=&amp;cad=rja&amp;docid=jA6ImglhujC2xM&amp;tbnid=tk_6YFWjis-SQM:&amp;ved=0CAUQjRw&amp;url=http://www.barbarakotlusek.com/employee-hiring-employer/&amp;ei=-Y5hUuXzD6Gj0QWGk4GQDw&amp;bvm=bv.54176721,d.d2k&amp;psig=AFQjCNG0uYoylLFRhFfnF6H-utunbqJahg&amp;ust=1382204949482787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1764" y="2569447"/>
            <a:ext cx="8172000" cy="2663825"/>
          </a:xfrm>
        </p:spPr>
        <p:txBody>
          <a:bodyPr/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GEMMA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Softwarecatalogus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2.0</a:t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nl-NL" sz="4400" b="1" dirty="0" smtClean="0">
                <a:latin typeface="Calibri" pitchFamily="34" charset="0"/>
              </a:rPr>
              <a:t> Expertgroep Informatiemodellen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endParaRPr lang="nl-NL" sz="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42874" y="6048375"/>
            <a:ext cx="2302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Mark Backer -  </a:t>
            </a:r>
            <a:r>
              <a:rPr lang="en-US" sz="1200" dirty="0" smtClean="0">
                <a:solidFill>
                  <a:schemeClr val="bg1"/>
                </a:solidFill>
              </a:rPr>
              <a:t>13-02-2014</a:t>
            </a:r>
            <a:endParaRPr lang="nl-NL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802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fc02.deviantart.net/fs71/f/2011/276/c/7/3d_person_blue_laptop_by_larundel-d4bpb7x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1788" y="2114549"/>
            <a:ext cx="3732212" cy="3732213"/>
          </a:xfrm>
          <a:prstGeom prst="rect">
            <a:avLst/>
          </a:prstGeom>
          <a:noFill/>
        </p:spPr>
      </p:pic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234950" y="5084763"/>
            <a:ext cx="5765800" cy="560387"/>
          </a:xfrm>
        </p:spPr>
        <p:txBody>
          <a:bodyPr/>
          <a:lstStyle/>
          <a:p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Softwarecatalogus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is (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nieuwe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) 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bron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voor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 Monitor Open </a:t>
            </a:r>
            <a:r>
              <a:rPr lang="en-US" sz="2400" dirty="0" err="1" smtClean="0">
                <a:solidFill>
                  <a:schemeClr val="accent5">
                    <a:lumMod val="75000"/>
                  </a:schemeClr>
                </a:solidFill>
              </a:rPr>
              <a:t>standaarden</a:t>
            </a:r>
            <a:endParaRPr lang="nl-NL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52" y="1780639"/>
            <a:ext cx="5465545" cy="3086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1011684" y="757501"/>
            <a:ext cx="6436866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5. Adoptie van (open) standaarden</a:t>
            </a:r>
          </a:p>
        </p:txBody>
      </p:sp>
      <p:sp>
        <p:nvSpPr>
          <p:cNvPr id="6" name="Afgeronde rechthoek 7"/>
          <p:cNvSpPr/>
          <p:nvPr/>
        </p:nvSpPr>
        <p:spPr>
          <a:xfrm>
            <a:off x="4934816" y="1500186"/>
            <a:ext cx="3675784" cy="96678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b="1" dirty="0" smtClean="0"/>
              <a:t>V2: MI: Wat zijn succesvolle standaarden?</a:t>
            </a:r>
            <a:endParaRPr lang="nl-NL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222169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fc02.deviantart.net/fs71/f/2011/276/c/7/3d_person_blue_laptop_by_larundel-d4bpb7x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7950" y="1846261"/>
            <a:ext cx="2686050" cy="2686051"/>
          </a:xfrm>
          <a:prstGeom prst="rect">
            <a:avLst/>
          </a:prstGeom>
          <a:noFill/>
        </p:spPr>
      </p:pic>
      <p:sp>
        <p:nvSpPr>
          <p:cNvPr id="7" name="Tekstvak 6"/>
          <p:cNvSpPr txBox="1"/>
          <p:nvPr/>
        </p:nvSpPr>
        <p:spPr>
          <a:xfrm>
            <a:off x="985829" y="728926"/>
            <a:ext cx="6386521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V3.. </a:t>
            </a:r>
            <a:r>
              <a:rPr lang="en-US" dirty="0" err="1"/>
              <a:t>Strategische</a:t>
            </a:r>
            <a:r>
              <a:rPr lang="en-US" dirty="0"/>
              <a:t>  </a:t>
            </a:r>
            <a:r>
              <a:rPr lang="en-US" dirty="0" err="1"/>
              <a:t>informatiebron</a:t>
            </a:r>
            <a:r>
              <a:rPr lang="en-US" dirty="0"/>
              <a:t> over ICT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512618" y="1389539"/>
            <a:ext cx="792653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sz="1600" b="1" i="1" dirty="0" err="1"/>
              <a:t>Performancemonitor</a:t>
            </a:r>
            <a:r>
              <a:rPr lang="en-US" sz="1600" b="1" i="1" dirty="0"/>
              <a:t> </a:t>
            </a:r>
            <a:r>
              <a:rPr lang="en-US" sz="1600" b="1" i="1" dirty="0" err="1"/>
              <a:t>leveranciers</a:t>
            </a:r>
            <a:endParaRPr lang="en-US" sz="1600" b="1" i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Effectmeting</a:t>
            </a:r>
            <a:r>
              <a:rPr lang="en-US" sz="1600" dirty="0" smtClean="0"/>
              <a:t> van KING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Marktverdeling</a:t>
            </a:r>
            <a:r>
              <a:rPr lang="en-US" sz="1600" dirty="0" smtClean="0"/>
              <a:t>/analyses </a:t>
            </a:r>
            <a:r>
              <a:rPr lang="en-US" sz="1600" dirty="0" err="1" smtClean="0"/>
              <a:t>leveranciers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Cijfers</a:t>
            </a:r>
            <a:r>
              <a:rPr lang="en-US" sz="1600" dirty="0" smtClean="0"/>
              <a:t> </a:t>
            </a:r>
            <a:r>
              <a:rPr lang="en-US" sz="1600" dirty="0" err="1" smtClean="0"/>
              <a:t>t.b.v</a:t>
            </a:r>
            <a:r>
              <a:rPr lang="en-US" sz="1600" dirty="0" smtClean="0"/>
              <a:t>. impact-analyses, monitoring e-</a:t>
            </a:r>
            <a:r>
              <a:rPr lang="en-US" sz="1600" dirty="0" err="1" smtClean="0"/>
              <a:t>overheid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Benutten</a:t>
            </a:r>
            <a:r>
              <a:rPr lang="en-US" sz="1600" dirty="0" smtClean="0"/>
              <a:t>/</a:t>
            </a:r>
            <a:r>
              <a:rPr lang="en-US" sz="1600" dirty="0" err="1" smtClean="0"/>
              <a:t>combineren</a:t>
            </a:r>
            <a:r>
              <a:rPr lang="en-US" sz="1600" dirty="0" smtClean="0"/>
              <a:t> </a:t>
            </a:r>
            <a:r>
              <a:rPr lang="en-US" sz="1600" dirty="0" err="1" smtClean="0"/>
              <a:t>informatie</a:t>
            </a:r>
            <a:r>
              <a:rPr lang="en-US" sz="1600" dirty="0" smtClean="0"/>
              <a:t> </a:t>
            </a:r>
            <a:r>
              <a:rPr lang="en-US" sz="1600" dirty="0" err="1" smtClean="0"/>
              <a:t>uit</a:t>
            </a:r>
            <a:r>
              <a:rPr lang="en-US" sz="1600" dirty="0" smtClean="0"/>
              <a:t> </a:t>
            </a:r>
            <a:r>
              <a:rPr lang="en-US" sz="1600" dirty="0" err="1" smtClean="0"/>
              <a:t>andere</a:t>
            </a:r>
            <a:r>
              <a:rPr lang="en-US" sz="1600" dirty="0" smtClean="0"/>
              <a:t> </a:t>
            </a:r>
            <a:r>
              <a:rPr lang="en-US" sz="1600" dirty="0" err="1" smtClean="0"/>
              <a:t>bronnen</a:t>
            </a:r>
            <a:endParaRPr lang="en-US" sz="1600" dirty="0" smtClean="0"/>
          </a:p>
          <a:p>
            <a:pPr marL="285750" indent="-285750"/>
            <a:endParaRPr lang="en-US" sz="1600" dirty="0" smtClean="0"/>
          </a:p>
          <a:p>
            <a:pPr marL="285750" indent="-285750"/>
            <a:r>
              <a:rPr lang="en-US" sz="1600" b="1" dirty="0" smtClean="0"/>
              <a:t>Output </a:t>
            </a:r>
            <a:r>
              <a:rPr lang="en-US" sz="1600" b="1" dirty="0" err="1" smtClean="0"/>
              <a:t>indicatoren</a:t>
            </a:r>
            <a:r>
              <a:rPr lang="en-US" sz="1600" b="1" dirty="0" smtClean="0"/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Juiste</a:t>
            </a:r>
            <a:r>
              <a:rPr lang="en-US" sz="1600" dirty="0" smtClean="0"/>
              <a:t> </a:t>
            </a:r>
            <a:r>
              <a:rPr lang="en-US" sz="1600" dirty="0" err="1" smtClean="0"/>
              <a:t>toepassing</a:t>
            </a:r>
            <a:r>
              <a:rPr lang="en-US" sz="1600" dirty="0" smtClean="0"/>
              <a:t> </a:t>
            </a:r>
            <a:r>
              <a:rPr lang="en-US" sz="1600" dirty="0" err="1" smtClean="0"/>
              <a:t>standaarden</a:t>
            </a:r>
            <a:r>
              <a:rPr lang="en-US" sz="1600" dirty="0" smtClean="0"/>
              <a:t>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Tijdig</a:t>
            </a:r>
            <a:r>
              <a:rPr lang="en-US" sz="1600" dirty="0" smtClean="0"/>
              <a:t> </a:t>
            </a:r>
            <a:r>
              <a:rPr lang="en-US" sz="1600" dirty="0" err="1" smtClean="0"/>
              <a:t>inspelen</a:t>
            </a:r>
            <a:r>
              <a:rPr lang="en-US" sz="1600" dirty="0" smtClean="0"/>
              <a:t> op </a:t>
            </a:r>
            <a:r>
              <a:rPr lang="en-US" sz="1600" dirty="0" err="1" smtClean="0"/>
              <a:t>nieuwe</a:t>
            </a:r>
            <a:r>
              <a:rPr lang="en-US" sz="1600" dirty="0" smtClean="0"/>
              <a:t> </a:t>
            </a:r>
            <a:r>
              <a:rPr lang="en-US" sz="1600" dirty="0" err="1" smtClean="0"/>
              <a:t>behoeften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Betrouwbaarheid</a:t>
            </a:r>
            <a:r>
              <a:rPr lang="en-US" sz="1600" dirty="0" smtClean="0"/>
              <a:t> </a:t>
            </a:r>
            <a:r>
              <a:rPr lang="en-US" sz="1600" dirty="0" err="1" smtClean="0"/>
              <a:t>productplanning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Betrouwbaarheid</a:t>
            </a:r>
            <a:r>
              <a:rPr lang="en-US" sz="1600" dirty="0" smtClean="0"/>
              <a:t> </a:t>
            </a:r>
            <a:r>
              <a:rPr lang="en-US" sz="1600" dirty="0" err="1" smtClean="0"/>
              <a:t>informatieverstrekking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…….</a:t>
            </a:r>
          </a:p>
          <a:p>
            <a:pPr marL="285750" indent="-285750"/>
            <a:endParaRPr lang="en-US" sz="1600" dirty="0" smtClean="0"/>
          </a:p>
          <a:p>
            <a:pPr marL="285750" indent="-285750"/>
            <a:r>
              <a:rPr lang="en-US" sz="1600" b="1" dirty="0" smtClean="0"/>
              <a:t>Outcome </a:t>
            </a:r>
            <a:r>
              <a:rPr lang="en-US" sz="1600" b="1" dirty="0" err="1" smtClean="0"/>
              <a:t>indicatoren</a:t>
            </a:r>
            <a:endParaRPr lang="en-US" sz="16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TCO in </a:t>
            </a:r>
            <a:r>
              <a:rPr lang="en-US" sz="1600" dirty="0" err="1" smtClean="0"/>
              <a:t>relatie</a:t>
            </a:r>
            <a:r>
              <a:rPr lang="en-US" sz="1600" dirty="0" smtClean="0"/>
              <a:t> tot </a:t>
            </a:r>
            <a:r>
              <a:rPr lang="en-US" sz="1600" dirty="0" err="1" smtClean="0"/>
              <a:t>standaarden</a:t>
            </a: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Koppelingen</a:t>
            </a:r>
            <a:r>
              <a:rPr lang="en-US" sz="1600" dirty="0" smtClean="0"/>
              <a:t> en </a:t>
            </a:r>
            <a:r>
              <a:rPr lang="en-US" sz="1600" dirty="0" err="1" smtClean="0"/>
              <a:t>kwaliteit</a:t>
            </a:r>
            <a:r>
              <a:rPr lang="en-US" sz="1600" dirty="0" smtClean="0"/>
              <a:t> </a:t>
            </a:r>
            <a:r>
              <a:rPr lang="en-US" sz="1600" dirty="0" err="1" smtClean="0"/>
              <a:t>dienstverlening</a:t>
            </a:r>
            <a:r>
              <a:rPr lang="en-US" sz="1600" dirty="0" smtClean="0"/>
              <a:t> (</a:t>
            </a:r>
            <a:r>
              <a:rPr lang="en-US" sz="1600" dirty="0" err="1" smtClean="0"/>
              <a:t>waar</a:t>
            </a:r>
            <a:r>
              <a:rPr lang="en-US" sz="1600" dirty="0" smtClean="0"/>
              <a:t> </a:t>
            </a:r>
            <a:r>
              <a:rPr lang="en-US" sz="1600" dirty="0" err="1" smtClean="0"/>
              <a:t>staat</a:t>
            </a:r>
            <a:r>
              <a:rPr lang="en-US" sz="1600" dirty="0" smtClean="0"/>
              <a:t> je </a:t>
            </a:r>
            <a:r>
              <a:rPr lang="en-US" sz="1600" dirty="0" err="1" smtClean="0"/>
              <a:t>gemeente</a:t>
            </a:r>
            <a:r>
              <a:rPr lang="en-US" sz="16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/>
              <a:t>Koppelingen</a:t>
            </a:r>
            <a:r>
              <a:rPr lang="en-US" sz="1600" dirty="0"/>
              <a:t> en </a:t>
            </a:r>
            <a:r>
              <a:rPr lang="en-US" sz="1600" dirty="0" err="1" smtClean="0"/>
              <a:t>gegevenskwaliteit</a:t>
            </a:r>
            <a:r>
              <a:rPr lang="en-US" sz="1600" dirty="0" smtClean="0"/>
              <a:t> (I-</a:t>
            </a:r>
            <a:r>
              <a:rPr lang="en-US" sz="1600" dirty="0" err="1" smtClean="0"/>
              <a:t>spiegel</a:t>
            </a:r>
            <a:r>
              <a:rPr lang="en-US" sz="1600" dirty="0" smtClean="0"/>
              <a:t> / I-catalog)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err="1" smtClean="0"/>
              <a:t>Tijdig</a:t>
            </a:r>
            <a:r>
              <a:rPr lang="en-US" sz="1600" dirty="0" smtClean="0"/>
              <a:t> </a:t>
            </a:r>
            <a:r>
              <a:rPr lang="en-US" sz="1600" dirty="0" err="1" smtClean="0"/>
              <a:t>voldoen</a:t>
            </a:r>
            <a:r>
              <a:rPr lang="en-US" sz="1600" dirty="0" smtClean="0"/>
              <a:t> </a:t>
            </a:r>
            <a:r>
              <a:rPr lang="en-US" sz="1600" dirty="0" err="1" smtClean="0"/>
              <a:t>aan</a:t>
            </a:r>
            <a:r>
              <a:rPr lang="en-US" sz="1600" dirty="0" smtClean="0"/>
              <a:t> </a:t>
            </a:r>
            <a:r>
              <a:rPr lang="en-US" sz="1600" dirty="0" err="1" smtClean="0"/>
              <a:t>nieuwe</a:t>
            </a:r>
            <a:r>
              <a:rPr lang="en-US" sz="1600" dirty="0" smtClean="0"/>
              <a:t> wet/</a:t>
            </a:r>
            <a:r>
              <a:rPr lang="en-US" sz="1600" dirty="0" err="1" smtClean="0"/>
              <a:t>regelgeving</a:t>
            </a:r>
            <a:endParaRPr lang="en-US" sz="1600" dirty="0" smtClean="0"/>
          </a:p>
          <a:p>
            <a:pPr marL="285750" indent="-285750"/>
            <a:endParaRPr lang="en-US" sz="1600" dirty="0" smtClean="0"/>
          </a:p>
          <a:p>
            <a:pPr marL="285750" indent="-285750"/>
            <a:endParaRPr lang="en-US" sz="1600" dirty="0" smtClean="0"/>
          </a:p>
          <a:p>
            <a:pPr marL="285750" indent="-285750"/>
            <a:endParaRPr lang="en-US" sz="1600" dirty="0" smtClean="0"/>
          </a:p>
          <a:p>
            <a:pPr marL="285750" indent="-285750"/>
            <a:endParaRPr lang="en-US" sz="1600" dirty="0" smtClean="0"/>
          </a:p>
          <a:p>
            <a:pPr marL="285750" indent="-285750"/>
            <a:endParaRPr lang="en-US" sz="1600" dirty="0" smtClean="0"/>
          </a:p>
          <a:p>
            <a:pPr marL="285750" indent="-285750"/>
            <a:endParaRPr lang="en-US" sz="1600" dirty="0" smtClean="0"/>
          </a:p>
          <a:p>
            <a:pPr marL="285750" indent="-285750"/>
            <a:endParaRPr lang="nl-NL" sz="1600" dirty="0"/>
          </a:p>
        </p:txBody>
      </p:sp>
      <p:sp>
        <p:nvSpPr>
          <p:cNvPr id="5" name="Afgeronde rechthoek 7"/>
          <p:cNvSpPr/>
          <p:nvPr/>
        </p:nvSpPr>
        <p:spPr>
          <a:xfrm>
            <a:off x="5143500" y="4087573"/>
            <a:ext cx="2705100" cy="88947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b="1" dirty="0" smtClean="0"/>
              <a:t>V3: Van inzicht naar sturing</a:t>
            </a:r>
            <a:endParaRPr lang="nl-NL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34317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985829" y="728926"/>
            <a:ext cx="6386521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 smtClean="0"/>
              <a:t>Vragen aan expertgroep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512618" y="1389539"/>
            <a:ext cx="79265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endParaRPr lang="en-US" sz="1600" i="1" dirty="0" smtClean="0"/>
          </a:p>
          <a:p>
            <a:pPr marL="285750" indent="-285750"/>
            <a:endParaRPr lang="en-US" sz="1600" i="1" dirty="0" smtClean="0"/>
          </a:p>
          <a:p>
            <a:pPr marL="285750" indent="-285750"/>
            <a:r>
              <a:rPr lang="nl-NL" sz="1600" b="1" i="1" dirty="0" smtClean="0"/>
              <a:t>Leveranciers kunnen in de softwarecatalogus aangeven dat hun softwarepakket het informatiemodel RSGB ondersteund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600" i="1" dirty="0" smtClean="0"/>
              <a:t>Criteria </a:t>
            </a:r>
            <a:r>
              <a:rPr lang="nl-NL" sz="1600" i="1" dirty="0" smtClean="0"/>
              <a:t>voor classificatie applicatie aan </a:t>
            </a:r>
            <a:r>
              <a:rPr lang="nl-NL" sz="1600" i="1" dirty="0" smtClean="0"/>
              <a:t>informatiemodel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1600" i="1" dirty="0" smtClean="0"/>
              <a:t>Wat zijn geschikte criteria waarmee leveranciers zelf hun softwarepakketten kunnen beoordelen</a:t>
            </a:r>
            <a:r>
              <a:rPr lang="en-US" sz="1600" i="1" dirty="0" smtClean="0"/>
              <a:t>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i="1" dirty="0" smtClean="0"/>
              <a:t>Hoe </a:t>
            </a:r>
            <a:r>
              <a:rPr lang="en-US" sz="1600" i="1" dirty="0" err="1" smtClean="0"/>
              <a:t>kunnen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gemeenten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dit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vanuit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hun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opdrachtgeverrol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controleren</a:t>
            </a:r>
            <a:r>
              <a:rPr lang="en-US" sz="1600" i="1" dirty="0" smtClean="0"/>
              <a:t> (compliancy)?</a:t>
            </a:r>
            <a:endParaRPr lang="nl-NL" sz="1600" i="1" dirty="0" smtClean="0"/>
          </a:p>
          <a:p>
            <a:pPr marL="285750" indent="-285750"/>
            <a:endParaRPr lang="en-US" sz="1600" b="1" i="1" dirty="0" smtClean="0"/>
          </a:p>
          <a:p>
            <a:pPr marL="285750" indent="-285750"/>
            <a:r>
              <a:rPr lang="en-US" sz="1600" b="1" i="1" dirty="0" err="1" smtClean="0"/>
              <a:t>Gemeenten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willen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graag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weten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welke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gegevens</a:t>
            </a:r>
            <a:r>
              <a:rPr lang="en-US" sz="1600" b="1" i="1" dirty="0" smtClean="0"/>
              <a:t> door </a:t>
            </a:r>
            <a:r>
              <a:rPr lang="en-US" sz="1600" b="1" i="1" dirty="0" err="1" smtClean="0"/>
              <a:t>een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softwarepakket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worden</a:t>
            </a:r>
            <a:r>
              <a:rPr lang="en-US" sz="1600" b="1" i="1" dirty="0" smtClean="0"/>
              <a:t> </a:t>
            </a:r>
            <a:r>
              <a:rPr lang="en-US" sz="1600" b="1" i="1" dirty="0" err="1" smtClean="0"/>
              <a:t>beheerd</a:t>
            </a:r>
            <a:r>
              <a:rPr lang="en-US" sz="1600" b="1" i="1" dirty="0" smtClean="0"/>
              <a:t> of </a:t>
            </a:r>
            <a:r>
              <a:rPr lang="en-US" sz="1600" b="1" i="1" dirty="0" err="1" smtClean="0"/>
              <a:t>gebruikt</a:t>
            </a:r>
            <a:endParaRPr lang="en-US" sz="1600" b="1" i="1" dirty="0" smtClean="0"/>
          </a:p>
          <a:p>
            <a:pPr marL="285750" indent="-285750"/>
            <a:r>
              <a:rPr lang="en-US" sz="1600" i="1" dirty="0" err="1" smtClean="0"/>
              <a:t>Wat</a:t>
            </a:r>
            <a:r>
              <a:rPr lang="en-US" sz="1600" i="1" dirty="0" smtClean="0"/>
              <a:t> is het </a:t>
            </a:r>
            <a:r>
              <a:rPr lang="en-US" sz="1600" i="1" dirty="0" err="1" smtClean="0"/>
              <a:t>juiste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detailleringsniveau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voor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registratie</a:t>
            </a:r>
            <a:r>
              <a:rPr lang="en-US" sz="1600" i="1" dirty="0" smtClean="0"/>
              <a:t> (</a:t>
            </a:r>
            <a:r>
              <a:rPr lang="en-US" sz="1600" i="1" dirty="0" err="1" smtClean="0"/>
              <a:t>leveranciers</a:t>
            </a:r>
            <a:r>
              <a:rPr lang="en-US" sz="1600" i="1" dirty="0" smtClean="0"/>
              <a:t>) en </a:t>
            </a:r>
            <a:r>
              <a:rPr lang="en-US" sz="1600" i="1" dirty="0" err="1" smtClean="0"/>
              <a:t>gebruik</a:t>
            </a:r>
            <a:r>
              <a:rPr lang="en-US" sz="1600" i="1" dirty="0" smtClean="0"/>
              <a:t> (</a:t>
            </a:r>
            <a:r>
              <a:rPr lang="en-US" sz="1600" i="1" dirty="0" err="1" smtClean="0"/>
              <a:t>gemeenten</a:t>
            </a:r>
            <a:r>
              <a:rPr lang="en-US" sz="1600" i="1" dirty="0" smtClean="0"/>
              <a:t>) 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i="1" dirty="0" smtClean="0"/>
              <a:t>RSGB </a:t>
            </a:r>
            <a:r>
              <a:rPr lang="en-US" sz="1600" i="1" dirty="0" err="1" smtClean="0"/>
              <a:t>objecttypen</a:t>
            </a:r>
            <a:endParaRPr lang="en-US" sz="1600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i="1" dirty="0" err="1" smtClean="0"/>
              <a:t>Verwijzen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naar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basisregistraties</a:t>
            </a:r>
            <a:endParaRPr lang="en-US" sz="1600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i="1" dirty="0" smtClean="0"/>
              <a:t>Views…</a:t>
            </a:r>
          </a:p>
          <a:p>
            <a:pPr marL="285750" indent="-285750"/>
            <a:endParaRPr lang="en-US" sz="1600" i="1" dirty="0" smtClean="0"/>
          </a:p>
        </p:txBody>
      </p:sp>
    </p:spTree>
    <p:extLst>
      <p:ext uri="{BB962C8B-B14F-4D97-AF65-F5344CB8AC3E}">
        <p14:creationId xmlns="" xmlns:p14="http://schemas.microsoft.com/office/powerpoint/2010/main" val="343176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L-schijf\Download\Chrome\SWC_Leverancier_invo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9074" y="-13832754"/>
            <a:ext cx="11740243" cy="2539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425950" y="1687513"/>
            <a:ext cx="4535488" cy="417512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Architec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411" y="2316225"/>
            <a:ext cx="3235449" cy="431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444219" y="1687513"/>
            <a:ext cx="7963461" cy="832515"/>
          </a:xfrm>
        </p:spPr>
        <p:txBody>
          <a:bodyPr/>
          <a:lstStyle/>
          <a:p>
            <a:r>
              <a:rPr lang="en-US" b="1" i="1" dirty="0" err="1" smtClean="0">
                <a:solidFill>
                  <a:schemeClr val="accent2"/>
                </a:solidFill>
              </a:rPr>
              <a:t>Vragen</a:t>
            </a:r>
            <a:r>
              <a:rPr lang="en-US" b="1" i="1" dirty="0" smtClean="0">
                <a:solidFill>
                  <a:schemeClr val="accent2"/>
                </a:solidFill>
              </a:rPr>
              <a:t>?</a:t>
            </a:r>
            <a:endParaRPr lang="nl-NL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783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438" y="1163085"/>
            <a:ext cx="2069945" cy="2765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Tabel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39513960"/>
              </p:ext>
            </p:extLst>
          </p:nvPr>
        </p:nvGraphicFramePr>
        <p:xfrm>
          <a:off x="351560" y="1491715"/>
          <a:ext cx="8573984" cy="4280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890"/>
                <a:gridCol w="3019425"/>
                <a:gridCol w="3829669"/>
              </a:tblGrid>
              <a:tr h="442888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SWC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V1</a:t>
                      </a:r>
                      <a:r>
                        <a:rPr lang="nl-NL" sz="1400" baseline="0" dirty="0" smtClean="0"/>
                        <a:t>: Inzicht in aanbod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V2:</a:t>
                      </a:r>
                      <a:r>
                        <a:rPr lang="nl-NL" sz="1400" baseline="0" dirty="0" smtClean="0"/>
                        <a:t> Inzicht in gebruik</a:t>
                      </a:r>
                      <a:endParaRPr lang="nl-NL" sz="1400" dirty="0"/>
                    </a:p>
                  </a:txBody>
                  <a:tcPr/>
                </a:tc>
              </a:tr>
              <a:tr h="676389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Applicatie-landschap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b="1" baseline="0" dirty="0" smtClean="0"/>
                        <a:t>Productportfolio leveranciers </a:t>
                      </a:r>
                      <a:r>
                        <a:rPr lang="nl-NL" sz="1400" baseline="0" dirty="0" smtClean="0"/>
                        <a:t>(die convenant hebben ondertekent) gekoppeld aan referentiecomponenten</a:t>
                      </a:r>
                    </a:p>
                    <a:p>
                      <a:endParaRPr lang="en-US" sz="1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baseline="0" dirty="0" err="1" smtClean="0"/>
                        <a:t>Gemeentelijk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baseline="0" dirty="0" err="1" smtClean="0"/>
                        <a:t>applicatielandschap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aseline="0" dirty="0" err="1" smtClean="0"/>
                        <a:t>gekoppeld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aan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referentiecomponenten</a:t>
                      </a:r>
                      <a:r>
                        <a:rPr lang="en-US" sz="1400" baseline="0" dirty="0" smtClean="0"/>
                        <a:t>. </a:t>
                      </a:r>
                    </a:p>
                    <a:p>
                      <a:endParaRPr lang="en-US" sz="1400" baseline="0" dirty="0" smtClean="0"/>
                    </a:p>
                  </a:txBody>
                  <a:tcPr/>
                </a:tc>
              </a:tr>
              <a:tr h="57237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Scope </a:t>
                      </a:r>
                      <a:r>
                        <a:rPr lang="en-US" sz="1400" dirty="0" err="1" smtClean="0"/>
                        <a:t>architectuur</a:t>
                      </a:r>
                      <a:r>
                        <a:rPr lang="en-US" sz="1400" dirty="0" smtClean="0"/>
                        <a:t> model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Gericht</a:t>
                      </a:r>
                      <a:r>
                        <a:rPr lang="en-US" sz="1400" baseline="0" dirty="0" smtClean="0"/>
                        <a:t> op </a:t>
                      </a:r>
                      <a:r>
                        <a:rPr lang="en-US" sz="1400" baseline="0" dirty="0" err="1" smtClean="0"/>
                        <a:t>applicatieondersteuning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="1" dirty="0" err="1" smtClean="0"/>
                        <a:t>primair</a:t>
                      </a:r>
                      <a:r>
                        <a:rPr lang="en-US" sz="1400" b="1" baseline="0" dirty="0" smtClean="0"/>
                        <a:t> </a:t>
                      </a:r>
                      <a:r>
                        <a:rPr lang="en-US" sz="1400" b="1" baseline="0" dirty="0" err="1" smtClean="0"/>
                        <a:t>proces</a:t>
                      </a:r>
                      <a:endParaRPr lang="nl-N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Aangevuld</a:t>
                      </a:r>
                      <a:r>
                        <a:rPr lang="en-US" sz="1400" baseline="0" dirty="0" smtClean="0"/>
                        <a:t> met </a:t>
                      </a:r>
                      <a:r>
                        <a:rPr lang="en-US" sz="1400" baseline="0" dirty="0" err="1" smtClean="0"/>
                        <a:t>applicatieondersteuning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="1" baseline="0" dirty="0" err="1" smtClean="0"/>
                        <a:t>bedrijfsvoering</a:t>
                      </a:r>
                      <a:r>
                        <a:rPr lang="en-US" sz="1400" baseline="0" dirty="0" smtClean="0"/>
                        <a:t> en </a:t>
                      </a:r>
                      <a:r>
                        <a:rPr lang="en-US" sz="1400" baseline="0" dirty="0" err="1" smtClean="0"/>
                        <a:t>gebruikte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="1" baseline="0" dirty="0" err="1" smtClean="0"/>
                        <a:t>technologie</a:t>
                      </a:r>
                      <a:endParaRPr lang="en-US" sz="1400" b="1" baseline="0" dirty="0" smtClean="0"/>
                    </a:p>
                  </a:txBody>
                  <a:tcPr/>
                </a:tc>
              </a:tr>
              <a:tr h="576187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Toegangs beveiliging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Softwareproductaanbod</a:t>
                      </a:r>
                      <a:r>
                        <a:rPr lang="en-US" sz="1400" baseline="0" dirty="0" smtClean="0"/>
                        <a:t> is </a:t>
                      </a:r>
                      <a:r>
                        <a:rPr lang="en-US" sz="1400" b="1" baseline="0" dirty="0" err="1" smtClean="0"/>
                        <a:t>publiek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raadpleegbaar</a:t>
                      </a:r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Gemeentelijke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applicatielandschappen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="1" baseline="0" dirty="0" err="1" smtClean="0"/>
                        <a:t>voor</a:t>
                      </a:r>
                      <a:r>
                        <a:rPr lang="en-US" sz="1400" b="1" baseline="0" dirty="0" smtClean="0"/>
                        <a:t> en door </a:t>
                      </a:r>
                      <a:r>
                        <a:rPr lang="en-US" sz="1400" b="1" baseline="0" dirty="0" err="1" smtClean="0"/>
                        <a:t>gemeenten</a:t>
                      </a:r>
                      <a:r>
                        <a:rPr lang="en-US" sz="1400" baseline="0" dirty="0" smtClean="0"/>
                        <a:t>.</a:t>
                      </a:r>
                      <a:endParaRPr lang="nl-NL" sz="1400" dirty="0" smtClean="0"/>
                    </a:p>
                  </a:txBody>
                  <a:tcPr/>
                </a:tc>
              </a:tr>
              <a:tr h="1113947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Zoek</a:t>
                      </a:r>
                      <a:r>
                        <a:rPr lang="nl-NL" sz="1400" baseline="0" dirty="0" smtClean="0"/>
                        <a:t> en filter</a:t>
                      </a:r>
                      <a:r>
                        <a:rPr lang="nl-NL" sz="1400" dirty="0" smtClean="0"/>
                        <a:t>kenmerken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dirty="0" err="1" smtClean="0"/>
                        <a:t>Aanbod</a:t>
                      </a:r>
                      <a:r>
                        <a:rPr lang="en-US" sz="1400" baseline="0" dirty="0" smtClean="0"/>
                        <a:t> per</a:t>
                      </a:r>
                      <a:endParaRPr lang="en-US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dirty="0" err="1" smtClean="0"/>
                        <a:t>Leverancier</a:t>
                      </a:r>
                      <a:endParaRPr lang="en-US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nl-NL" sz="1400" dirty="0" smtClean="0"/>
                        <a:t>Referentiecomponent</a:t>
                      </a:r>
                      <a:endParaRPr lang="nl-NL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1400" dirty="0" err="1" smtClean="0"/>
                        <a:t>Aanbod</a:t>
                      </a:r>
                      <a:r>
                        <a:rPr lang="en-US" sz="1400" dirty="0" smtClean="0"/>
                        <a:t> en </a:t>
                      </a:r>
                      <a:r>
                        <a:rPr lang="en-US" sz="1400" dirty="0" err="1" smtClean="0"/>
                        <a:t>gebruik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gefilterd</a:t>
                      </a:r>
                      <a:r>
                        <a:rPr lang="en-US" sz="1400" baseline="0" dirty="0" smtClean="0"/>
                        <a:t> op:</a:t>
                      </a:r>
                      <a:endParaRPr lang="nl-NL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nl-NL" sz="1400" dirty="0" smtClean="0"/>
                        <a:t>GEMMA applicatielandschap (bedrijfsfuncties en applicatiefuncties)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err="1" smtClean="0"/>
                        <a:t>Ondersteuning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technologie</a:t>
                      </a: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err="1" smtClean="0"/>
                        <a:t>Gebruik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gegevensgroepen</a:t>
                      </a:r>
                      <a:endParaRPr lang="en-US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kstvak 19"/>
          <p:cNvSpPr txBox="1"/>
          <p:nvPr/>
        </p:nvSpPr>
        <p:spPr>
          <a:xfrm>
            <a:off x="1011684" y="757501"/>
            <a:ext cx="6436866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1. </a:t>
            </a:r>
            <a:r>
              <a:rPr lang="en-US" dirty="0" err="1"/>
              <a:t>Architectuur</a:t>
            </a:r>
            <a:r>
              <a:rPr lang="en-US" dirty="0"/>
              <a:t> en software-</a:t>
            </a:r>
            <a:r>
              <a:rPr lang="en-US" dirty="0" err="1"/>
              <a:t>aanbod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24730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el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76717644"/>
              </p:ext>
            </p:extLst>
          </p:nvPr>
        </p:nvGraphicFramePr>
        <p:xfrm>
          <a:off x="332510" y="1425040"/>
          <a:ext cx="8573984" cy="4628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9165"/>
                <a:gridCol w="2343150"/>
                <a:gridCol w="4591669"/>
              </a:tblGrid>
              <a:tr h="442888"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V1</a:t>
                      </a:r>
                      <a:r>
                        <a:rPr lang="nl-NL" sz="1400" baseline="0" dirty="0" smtClean="0"/>
                        <a:t>: Standaardenlijst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V2:</a:t>
                      </a:r>
                      <a:r>
                        <a:rPr lang="nl-NL" sz="1400" baseline="0" dirty="0" smtClean="0"/>
                        <a:t> Voorgeschreven standaarden</a:t>
                      </a:r>
                      <a:endParaRPr lang="nl-NL" sz="1400" dirty="0"/>
                    </a:p>
                  </a:txBody>
                  <a:tcPr/>
                </a:tc>
              </a:tr>
              <a:tr h="1027672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Standaarden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b="1" dirty="0" smtClean="0"/>
                        <a:t>Leveranciers selecteren standaarden</a:t>
                      </a:r>
                      <a:r>
                        <a:rPr lang="nl-NL" sz="1400" b="0" dirty="0" smtClean="0"/>
                        <a:t> uit  standaardenlijst</a:t>
                      </a:r>
                      <a:endParaRPr lang="nl-NL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aseline="0" dirty="0" smtClean="0"/>
                        <a:t>Per referentiecomponent</a:t>
                      </a:r>
                      <a:r>
                        <a:rPr lang="en-US" sz="1400" baseline="0" dirty="0" smtClean="0"/>
                        <a:t>(</a:t>
                      </a:r>
                      <a:r>
                        <a:rPr lang="en-US" sz="1400" baseline="0" dirty="0" err="1" smtClean="0"/>
                        <a:t>versie</a:t>
                      </a:r>
                      <a:r>
                        <a:rPr lang="en-US" sz="1400" baseline="0" dirty="0" smtClean="0"/>
                        <a:t>) </a:t>
                      </a:r>
                      <a:r>
                        <a:rPr lang="en-US" sz="1400" baseline="0" dirty="0" err="1" smtClean="0"/>
                        <a:t>wordt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="1" baseline="0" dirty="0" smtClean="0"/>
                        <a:t>door KING v</a:t>
                      </a:r>
                      <a:r>
                        <a:rPr lang="nl-NL" sz="1400" b="1" baseline="0" dirty="0" smtClean="0"/>
                        <a:t>oorgeschreven </a:t>
                      </a:r>
                      <a:r>
                        <a:rPr lang="nl-NL" sz="1400" baseline="0" dirty="0" smtClean="0"/>
                        <a:t>wat de relevante en verplichte </a:t>
                      </a:r>
                      <a:r>
                        <a:rPr lang="nl-NL" sz="1400" b="1" baseline="0" dirty="0" smtClean="0"/>
                        <a:t>standaarden</a:t>
                      </a:r>
                      <a:r>
                        <a:rPr lang="nl-NL" sz="1400" baseline="0" dirty="0" smtClean="0"/>
                        <a:t> zijn</a:t>
                      </a:r>
                    </a:p>
                  </a:txBody>
                  <a:tcPr/>
                </a:tc>
              </a:tr>
              <a:tr h="99961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Compliancy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baseline="0" dirty="0" err="1" smtClean="0"/>
                        <a:t>Leverancier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vult</a:t>
                      </a:r>
                      <a:r>
                        <a:rPr lang="en-US" sz="1400" baseline="0" dirty="0" smtClean="0"/>
                        <a:t> compliancy in conform </a:t>
                      </a:r>
                      <a:r>
                        <a:rPr lang="en-US" sz="1400" baseline="0" dirty="0" err="1" smtClean="0"/>
                        <a:t>eigen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="1" baseline="0" dirty="0" err="1" smtClean="0"/>
                        <a:t>interpretatie</a:t>
                      </a:r>
                      <a:endParaRPr lang="nl-NL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Compliancy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aantonen</a:t>
                      </a:r>
                      <a:r>
                        <a:rPr lang="en-US" sz="1400" baseline="0" dirty="0" smtClean="0"/>
                        <a:t> door </a:t>
                      </a:r>
                      <a:r>
                        <a:rPr lang="en-US" sz="1400" baseline="0" dirty="0" err="1" smtClean="0"/>
                        <a:t>beschikbaar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stellen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="1" baseline="0" dirty="0" err="1" smtClean="0"/>
                        <a:t>testrapport</a:t>
                      </a:r>
                      <a:endParaRPr lang="en-US" sz="1400" b="1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 smtClean="0"/>
                        <a:t>Gevarendriehoek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bij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foutieve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informatie</a:t>
                      </a:r>
                      <a:endParaRPr lang="en-US" sz="1400" dirty="0" smtClean="0"/>
                    </a:p>
                  </a:txBody>
                  <a:tcPr/>
                </a:tc>
              </a:tr>
              <a:tr h="999616">
                <a:tc>
                  <a:txBody>
                    <a:bodyPr/>
                    <a:lstStyle/>
                    <a:p>
                      <a:r>
                        <a:rPr lang="nl-NL" sz="14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Koppelingen (V3?)</a:t>
                      </a:r>
                      <a:endParaRPr lang="nl-NL" sz="1400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kern="1200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Gemeenten registreren geplande en werkende koppelingen.</a:t>
                      </a:r>
                    </a:p>
                    <a:p>
                      <a:pPr marL="0" algn="l" defTabSz="457200" rtl="0" eaLnBrk="1" latinLnBrk="0" hangingPunct="1"/>
                      <a:r>
                        <a:rPr lang="en-US" sz="1400" kern="12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Ook</a:t>
                      </a:r>
                      <a:r>
                        <a:rPr lang="en-US" sz="14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maatwerk</a:t>
                      </a:r>
                      <a:r>
                        <a:rPr lang="en-US" sz="14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en </a:t>
                      </a:r>
                      <a:r>
                        <a:rPr lang="en-US" sz="1400" kern="12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leverancierspecifieke</a:t>
                      </a:r>
                      <a:r>
                        <a:rPr lang="en-US" sz="14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koppelingen</a:t>
                      </a:r>
                      <a:r>
                        <a:rPr lang="en-US" sz="14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kunnen</a:t>
                      </a:r>
                      <a:r>
                        <a:rPr lang="en-US" sz="14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vastgelegd</a:t>
                      </a:r>
                      <a:r>
                        <a:rPr lang="en-US" sz="14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worden</a:t>
                      </a:r>
                      <a:r>
                        <a:rPr lang="en-US" sz="1400" kern="12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nl-NL" sz="1400" kern="12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99616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Zoek</a:t>
                      </a:r>
                      <a:r>
                        <a:rPr lang="nl-NL" sz="1400" baseline="0" dirty="0" smtClean="0"/>
                        <a:t> en filter</a:t>
                      </a:r>
                      <a:r>
                        <a:rPr lang="nl-NL" sz="1400" dirty="0" smtClean="0"/>
                        <a:t>kenmerken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Aanbod</a:t>
                      </a:r>
                      <a:r>
                        <a:rPr lang="en-US" sz="1400" baseline="0" dirty="0" smtClean="0"/>
                        <a:t> per: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baseline="0" dirty="0" err="1" smtClean="0"/>
                        <a:t>Standaard</a:t>
                      </a:r>
                      <a:endParaRPr lang="nl-NL" sz="1400" dirty="0" smtClean="0"/>
                    </a:p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Aanbod</a:t>
                      </a:r>
                      <a:r>
                        <a:rPr lang="en-US" sz="1400" dirty="0" smtClean="0"/>
                        <a:t> en </a:t>
                      </a:r>
                      <a:r>
                        <a:rPr lang="en-US" sz="1400" dirty="0" err="1" smtClean="0"/>
                        <a:t>gebruik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gefilterd</a:t>
                      </a:r>
                      <a:r>
                        <a:rPr lang="en-US" sz="1400" baseline="0" dirty="0" smtClean="0"/>
                        <a:t> op:</a:t>
                      </a:r>
                      <a:endParaRPr lang="nl-NL" sz="14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err="1" smtClean="0"/>
                        <a:t>Standaarden</a:t>
                      </a:r>
                      <a:r>
                        <a:rPr lang="en-US" sz="1400" baseline="0" dirty="0" smtClean="0"/>
                        <a:t> en </a:t>
                      </a:r>
                      <a:r>
                        <a:rPr lang="en-US" sz="1400" baseline="0" dirty="0" err="1" smtClean="0"/>
                        <a:t>rollen</a:t>
                      </a: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Compliancy (</a:t>
                      </a:r>
                      <a:r>
                        <a:rPr lang="en-US" sz="1400" baseline="0" dirty="0" err="1" smtClean="0"/>
                        <a:t>producten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voorzien</a:t>
                      </a:r>
                      <a:r>
                        <a:rPr lang="en-US" sz="1400" baseline="0" dirty="0" smtClean="0"/>
                        <a:t> van </a:t>
                      </a:r>
                      <a:r>
                        <a:rPr lang="en-US" sz="1400" baseline="0" dirty="0" err="1" smtClean="0"/>
                        <a:t>testrapport</a:t>
                      </a:r>
                      <a:r>
                        <a:rPr lang="en-US" sz="1400" baseline="0" dirty="0" smtClean="0"/>
                        <a:t>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Koppelingen</a:t>
                      </a: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en </a:t>
                      </a:r>
                      <a:r>
                        <a:rPr lang="en-US" sz="14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referentie-gemeente</a:t>
                      </a:r>
                      <a:endParaRPr lang="nl-NL" sz="140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995354" y="719401"/>
            <a:ext cx="6386521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2. </a:t>
            </a:r>
            <a:r>
              <a:rPr lang="en-US" dirty="0" err="1" smtClean="0"/>
              <a:t>Toepassing</a:t>
            </a:r>
            <a:r>
              <a:rPr lang="en-US" dirty="0" smtClean="0"/>
              <a:t> </a:t>
            </a:r>
            <a:r>
              <a:rPr lang="en-US" dirty="0" err="1"/>
              <a:t>standaarden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24730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el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40051028"/>
              </p:ext>
            </p:extLst>
          </p:nvPr>
        </p:nvGraphicFramePr>
        <p:xfrm>
          <a:off x="332510" y="1425040"/>
          <a:ext cx="8573984" cy="3888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9165"/>
                <a:gridCol w="2505075"/>
                <a:gridCol w="4429744"/>
              </a:tblGrid>
              <a:tr h="442888"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V1</a:t>
                      </a:r>
                      <a:r>
                        <a:rPr lang="nl-NL" sz="1400" baseline="0" dirty="0" smtClean="0"/>
                        <a:t>: Planning leverancier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V2:</a:t>
                      </a:r>
                      <a:r>
                        <a:rPr lang="nl-NL" sz="1400" baseline="0" dirty="0" smtClean="0"/>
                        <a:t> Implementatieplanning gemeenten</a:t>
                      </a:r>
                      <a:endParaRPr lang="nl-NL" sz="1400" dirty="0"/>
                    </a:p>
                  </a:txBody>
                  <a:tcPr/>
                </a:tc>
              </a:tr>
              <a:tr h="1113947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Planning aanbod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b="1" dirty="0" smtClean="0"/>
                        <a:t>Productportfolio planning</a:t>
                      </a:r>
                      <a:r>
                        <a:rPr lang="nl-NL" sz="1400" dirty="0" smtClean="0"/>
                        <a:t> van leverancier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Planning van </a:t>
                      </a:r>
                      <a:r>
                        <a:rPr lang="en-US" sz="1400" baseline="0" dirty="0" err="1" smtClean="0"/>
                        <a:t>referentiecomponentversie</a:t>
                      </a:r>
                      <a:r>
                        <a:rPr lang="en-US" sz="1400" baseline="0" dirty="0" smtClean="0"/>
                        <a:t> met </a:t>
                      </a:r>
                      <a:r>
                        <a:rPr lang="en-US" sz="1400" baseline="0" dirty="0" err="1" smtClean="0"/>
                        <a:t>ondersteuning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voor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b.v</a:t>
                      </a:r>
                      <a:r>
                        <a:rPr lang="en-US" sz="1400" baseline="0" dirty="0" smtClean="0"/>
                        <a:t>. </a:t>
                      </a:r>
                      <a:r>
                        <a:rPr lang="en-US" sz="1400" baseline="0" dirty="0" err="1" smtClean="0"/>
                        <a:t>eisen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vanuit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een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wettelijke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taak</a:t>
                      </a:r>
                      <a:r>
                        <a:rPr lang="en-US" sz="1400" baseline="0" dirty="0" smtClean="0"/>
                        <a:t>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 smtClean="0"/>
                        <a:t>Leveranciers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kunnen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zo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expliciet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maken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wanneer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hun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softwareproducten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klaar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zijn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voor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een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bepaalde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taak</a:t>
                      </a:r>
                      <a:r>
                        <a:rPr lang="en-US" sz="1400" baseline="0" dirty="0" smtClean="0"/>
                        <a:t>.</a:t>
                      </a:r>
                      <a:endParaRPr lang="nl-NL" sz="1400" baseline="0" dirty="0" smtClean="0"/>
                    </a:p>
                  </a:txBody>
                  <a:tcPr/>
                </a:tc>
              </a:tr>
              <a:tr h="99961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Planning </a:t>
                      </a:r>
                      <a:r>
                        <a:rPr lang="en-US" sz="1400" dirty="0" err="1" smtClean="0"/>
                        <a:t>implementatie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Gemeenten plannen</a:t>
                      </a:r>
                      <a:r>
                        <a:rPr lang="nl-NL" sz="1400" baseline="0" dirty="0" smtClean="0"/>
                        <a:t> implementaties in g</a:t>
                      </a:r>
                      <a:r>
                        <a:rPr lang="nl-NL" sz="1400" dirty="0" smtClean="0"/>
                        <a:t>emeentelijk applicatielandschap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gewenste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softwareproducten</a:t>
                      </a:r>
                      <a:endParaRPr lang="en-US" sz="1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gewenste</a:t>
                      </a:r>
                      <a:r>
                        <a:rPr lang="en-US" sz="14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koppelingen</a:t>
                      </a:r>
                      <a:endParaRPr lang="nl-NL" sz="14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99616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Zoek</a:t>
                      </a:r>
                      <a:r>
                        <a:rPr lang="nl-NL" sz="1400" baseline="0" dirty="0" smtClean="0"/>
                        <a:t> en filter</a:t>
                      </a:r>
                      <a:r>
                        <a:rPr lang="nl-NL" sz="1400" dirty="0" smtClean="0"/>
                        <a:t>kenmerken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dirty="0" smtClean="0"/>
                    </a:p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Aanbod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Planningsdatum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softwareproducten</a:t>
                      </a:r>
                      <a:endParaRPr 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Gebruik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Implementatiedatum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collega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gemeente</a:t>
                      </a:r>
                      <a:endParaRPr lang="nl-NL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kstvak 3"/>
          <p:cNvSpPr txBox="1"/>
          <p:nvPr/>
        </p:nvSpPr>
        <p:spPr>
          <a:xfrm>
            <a:off x="1011684" y="757501"/>
            <a:ext cx="6436866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3. Gemeentelijke ICT planning</a:t>
            </a:r>
          </a:p>
        </p:txBody>
      </p:sp>
    </p:spTree>
    <p:extLst>
      <p:ext uri="{BB962C8B-B14F-4D97-AF65-F5344CB8AC3E}">
        <p14:creationId xmlns="" xmlns:p14="http://schemas.microsoft.com/office/powerpoint/2010/main" val="324730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Ambities softwarecatalogus</a:t>
            </a:r>
            <a:endParaRPr lang="nl-NL" dirty="0" smtClean="0"/>
          </a:p>
          <a:p>
            <a:pPr lvl="1"/>
            <a:r>
              <a:rPr lang="nl-NL" dirty="0" smtClean="0"/>
              <a:t>En ICT opdrachtgeverschap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Wat is de softwarecatalogus</a:t>
            </a:r>
          </a:p>
          <a:p>
            <a:pPr lvl="1"/>
            <a:r>
              <a:rPr lang="nl-NL" dirty="0" smtClean="0"/>
              <a:t>Vanuit 6 perspectieven</a:t>
            </a:r>
          </a:p>
          <a:p>
            <a:endParaRPr lang="nl-NL" dirty="0" smtClean="0"/>
          </a:p>
          <a:p>
            <a:r>
              <a:rPr lang="nl-NL" dirty="0" smtClean="0"/>
              <a:t>Vragen aan expertgroep</a:t>
            </a:r>
          </a:p>
        </p:txBody>
      </p:sp>
      <p:sp>
        <p:nvSpPr>
          <p:cNvPr id="4" name="Tekstvak 12"/>
          <p:cNvSpPr txBox="1"/>
          <p:nvPr/>
        </p:nvSpPr>
        <p:spPr>
          <a:xfrm>
            <a:off x="995354" y="719401"/>
            <a:ext cx="6386521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Inhoud</a:t>
            </a:r>
          </a:p>
        </p:txBody>
      </p:sp>
    </p:spTree>
    <p:extLst>
      <p:ext uri="{BB962C8B-B14F-4D97-AF65-F5344CB8AC3E}">
        <p14:creationId xmlns="" xmlns:p14="http://schemas.microsoft.com/office/powerpoint/2010/main" val="1897069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ew.kinggemeenten.nl/sites/default/files/Verbeter%20uw%20ICT%20opdrachtgeverscha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829" y="1933704"/>
            <a:ext cx="3603171" cy="2879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el 1"/>
          <p:cNvSpPr txBox="1">
            <a:spLocks/>
          </p:cNvSpPr>
          <p:nvPr/>
        </p:nvSpPr>
        <p:spPr>
          <a:xfrm>
            <a:off x="525366" y="1070987"/>
            <a:ext cx="7963461" cy="832515"/>
          </a:xfrm>
          <a:prstGeom prst="rect">
            <a:avLst/>
          </a:prstGeom>
        </p:spPr>
        <p:txBody>
          <a:bodyPr/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i="1" dirty="0" err="1" smtClean="0">
                <a:solidFill>
                  <a:schemeClr val="accent2"/>
                </a:solidFill>
                <a:latin typeface="+mj-lt"/>
                <a:ea typeface="ヒラギノ角ゴ Pro W3" charset="-128"/>
                <a:cs typeface="ヒラギノ角ゴ Pro W3" charset="-128"/>
              </a:rPr>
              <a:t>Ambities</a:t>
            </a:r>
            <a:r>
              <a:rPr lang="en-US" sz="4400" b="1" i="1" dirty="0" smtClean="0">
                <a:solidFill>
                  <a:schemeClr val="accent2"/>
                </a:solidFill>
                <a:latin typeface="+mj-lt"/>
                <a:ea typeface="ヒラギノ角ゴ Pro W3" charset="-128"/>
                <a:cs typeface="ヒラギノ角ゴ Pro W3" charset="-128"/>
              </a:rPr>
              <a:t> </a:t>
            </a:r>
            <a:r>
              <a:rPr lang="en-US" sz="4400" b="1" i="1" dirty="0" err="1" smtClean="0">
                <a:solidFill>
                  <a:schemeClr val="accent2"/>
                </a:solidFill>
                <a:latin typeface="+mj-lt"/>
                <a:ea typeface="ヒラギノ角ゴ Pro W3" charset="-128"/>
                <a:cs typeface="ヒラギノ角ゴ Pro W3" charset="-128"/>
              </a:rPr>
              <a:t>softwarecatalogus</a:t>
            </a:r>
            <a:endParaRPr lang="en-US" sz="4400" b="1" i="1" dirty="0" smtClean="0">
              <a:solidFill>
                <a:schemeClr val="accent2"/>
              </a:solidFill>
              <a:latin typeface="+mj-lt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788988" y="1908250"/>
            <a:ext cx="5916612" cy="3794078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/>
            <a:r>
              <a:rPr lang="nl-NL" sz="2000" b="0" i="0" dirty="0" smtClean="0">
                <a:solidFill>
                  <a:schemeClr val="tx1"/>
                </a:solidFill>
              </a:rPr>
              <a:t>Opdrachtgeverschap gemeenten versterken:</a:t>
            </a:r>
          </a:p>
          <a:p>
            <a:pPr marL="857250" lvl="1" indent="-457200"/>
            <a:r>
              <a:rPr lang="nl-NL" sz="1800" b="0" i="0" dirty="0" smtClean="0">
                <a:solidFill>
                  <a:schemeClr val="tx1"/>
                </a:solidFill>
              </a:rPr>
              <a:t>Markttransparantie (aanbod)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1800" b="0" i="0" dirty="0" smtClean="0">
                <a:solidFill>
                  <a:schemeClr val="tx1"/>
                </a:solidFill>
              </a:rPr>
              <a:t>Wat is er te koop?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1800" b="0" i="0" dirty="0" smtClean="0">
                <a:solidFill>
                  <a:schemeClr val="tx1"/>
                </a:solidFill>
              </a:rPr>
              <a:t>Wie biedt wat aan?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1800" b="0" i="0" dirty="0" smtClean="0">
                <a:solidFill>
                  <a:schemeClr val="tx1"/>
                </a:solidFill>
              </a:rPr>
              <a:t>Producten </a:t>
            </a:r>
            <a:r>
              <a:rPr lang="nl-NL" sz="1800" b="0" i="0" dirty="0" smtClean="0">
                <a:solidFill>
                  <a:schemeClr val="tx1"/>
                </a:solidFill>
              </a:rPr>
              <a:t>vergelijken op criteria</a:t>
            </a:r>
          </a:p>
          <a:p>
            <a:pPr marL="857250" lvl="1" indent="-457200"/>
            <a:r>
              <a:rPr lang="nl-NL" sz="1800" b="0" i="0" dirty="0" smtClean="0">
                <a:solidFill>
                  <a:schemeClr val="tx1"/>
                </a:solidFill>
              </a:rPr>
              <a:t>Applicatie portfolio management (vraag)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1800" b="0" i="0" dirty="0" smtClean="0">
                <a:solidFill>
                  <a:schemeClr val="tx1"/>
                </a:solidFill>
              </a:rPr>
              <a:t>Hoe ziet mijn applicatielandschap eruit?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1800" b="0" i="0" dirty="0" smtClean="0">
                <a:solidFill>
                  <a:schemeClr val="tx1"/>
                </a:solidFill>
              </a:rPr>
              <a:t>Onderhoud en beheer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1800" dirty="0" smtClean="0"/>
              <a:t>Plannen </a:t>
            </a:r>
            <a:r>
              <a:rPr lang="nl-NL" sz="1800" b="0" i="0" dirty="0" smtClean="0">
                <a:solidFill>
                  <a:schemeClr val="tx1"/>
                </a:solidFill>
              </a:rPr>
              <a:t>ontwikkelingen (</a:t>
            </a:r>
            <a:r>
              <a:rPr lang="nl-NL" sz="1800" b="0" i="0" dirty="0" err="1" smtClean="0">
                <a:solidFill>
                  <a:schemeClr val="tx1"/>
                </a:solidFill>
              </a:rPr>
              <a:t>iNUP</a:t>
            </a:r>
            <a:r>
              <a:rPr lang="nl-NL" sz="1800" b="0" i="0" dirty="0" smtClean="0">
                <a:solidFill>
                  <a:schemeClr val="tx1"/>
                </a:solidFill>
              </a:rPr>
              <a:t>, decentralisaties, ..</a:t>
            </a:r>
          </a:p>
          <a:p>
            <a:pPr marL="857250" lvl="1" indent="-457200"/>
            <a:r>
              <a:rPr lang="nl-NL" sz="1800" dirty="0" smtClean="0"/>
              <a:t>Samen optrekken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1800" b="0" i="0" dirty="0" smtClean="0">
                <a:solidFill>
                  <a:schemeClr val="tx1"/>
                </a:solidFill>
              </a:rPr>
              <a:t>Wat doen andere gemeenten?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2000" b="0" i="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2000" b="0" i="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2000" b="0" i="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2000" b="0" i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45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/>
          <p:cNvSpPr txBox="1">
            <a:spLocks/>
          </p:cNvSpPr>
          <p:nvPr/>
        </p:nvSpPr>
        <p:spPr>
          <a:xfrm>
            <a:off x="525366" y="1070987"/>
            <a:ext cx="7963461" cy="832515"/>
          </a:xfrm>
          <a:prstGeom prst="rect">
            <a:avLst/>
          </a:prstGeom>
        </p:spPr>
        <p:txBody>
          <a:bodyPr/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b="1" i="1" dirty="0" err="1" smtClean="0">
                <a:solidFill>
                  <a:schemeClr val="accent2"/>
                </a:solidFill>
                <a:latin typeface="+mj-lt"/>
                <a:ea typeface="ヒラギノ角ゴ Pro W3" charset="-128"/>
                <a:cs typeface="ヒラギノ角ゴ Pro W3" charset="-128"/>
              </a:rPr>
              <a:t>Ambities</a:t>
            </a:r>
            <a:r>
              <a:rPr lang="en-US" sz="4400" b="1" i="1" dirty="0" smtClean="0">
                <a:solidFill>
                  <a:schemeClr val="accent2"/>
                </a:solidFill>
                <a:latin typeface="+mj-lt"/>
                <a:ea typeface="ヒラギノ角ゴ Pro W3" charset="-128"/>
                <a:cs typeface="ヒラギノ角ゴ Pro W3" charset="-128"/>
              </a:rPr>
              <a:t> </a:t>
            </a:r>
            <a:r>
              <a:rPr lang="en-US" sz="4400" b="1" i="1" dirty="0" err="1" smtClean="0">
                <a:solidFill>
                  <a:schemeClr val="accent2"/>
                </a:solidFill>
                <a:latin typeface="+mj-lt"/>
                <a:ea typeface="ヒラギノ角ゴ Pro W3" charset="-128"/>
                <a:cs typeface="ヒラギノ角ゴ Pro W3" charset="-128"/>
              </a:rPr>
              <a:t>softwarecatalogus</a:t>
            </a:r>
            <a:endParaRPr lang="en-US" sz="4400" b="1" i="1" dirty="0" smtClean="0">
              <a:solidFill>
                <a:schemeClr val="accent2"/>
              </a:solidFill>
              <a:latin typeface="+mj-lt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788987" y="1908250"/>
            <a:ext cx="7538583" cy="3794078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/>
            <a:r>
              <a:rPr lang="nl-NL" sz="2000" b="0" i="0" dirty="0" smtClean="0">
                <a:solidFill>
                  <a:schemeClr val="tx1"/>
                </a:solidFill>
              </a:rPr>
              <a:t>Database van de gemeentelijke softwaremarkt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2000" dirty="0" smtClean="0"/>
              <a:t>Inmiddels meer dan 100 leveranciers en 400 pakketten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2000" dirty="0" smtClean="0"/>
              <a:t>Tijdens NUP congres registreren meer dan 30 gemeenten hun landschap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2000" dirty="0" smtClean="0"/>
              <a:t>Eind 2014 meer dan ..</a:t>
            </a:r>
          </a:p>
          <a:p>
            <a:pPr marL="857250" lvl="1" indent="-457200"/>
            <a:endParaRPr lang="nl-NL" sz="2000" dirty="0" smtClean="0"/>
          </a:p>
          <a:p>
            <a:pPr marL="457200" indent="-457200"/>
            <a:r>
              <a:rPr lang="nl-NL" sz="2000" b="0" i="0" dirty="0" smtClean="0">
                <a:solidFill>
                  <a:schemeClr val="tx1"/>
                </a:solidFill>
              </a:rPr>
              <a:t>Kennis is ..</a:t>
            </a:r>
          </a:p>
          <a:p>
            <a:pPr marL="857250" lvl="1" indent="-457200"/>
            <a:r>
              <a:rPr lang="nl-NL" sz="2000" dirty="0" smtClean="0"/>
              <a:t>Management informatie</a:t>
            </a:r>
          </a:p>
          <a:p>
            <a:pPr marL="857250" lvl="1" indent="-457200"/>
            <a:r>
              <a:rPr lang="nl-NL" sz="2000" dirty="0" smtClean="0"/>
              <a:t>Open data (gemeentelijke landschappen niet)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2000" b="0" i="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2000" b="0" i="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2000" b="0" i="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2000" b="0" i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45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us.123rf.com/400wm/400/400/rukanoga/rukanoga1206/rukanoga120600261/13942685-3d-small-person-with-a-tick-mark-in-a-hand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79559" y="2038350"/>
            <a:ext cx="1920386" cy="25098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885825" y="1671505"/>
            <a:ext cx="7961292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nl-NL" dirty="0" smtClean="0"/>
              <a:t>Architectuur verbinden aan software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err="1" smtClean="0"/>
              <a:t>Toepassing</a:t>
            </a:r>
            <a:r>
              <a:rPr lang="en-US" dirty="0" smtClean="0"/>
              <a:t> </a:t>
            </a:r>
            <a:r>
              <a:rPr lang="en-US" dirty="0" err="1" smtClean="0"/>
              <a:t>standaarden</a:t>
            </a:r>
            <a:endParaRPr lang="nl-NL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err="1" smtClean="0"/>
              <a:t>Gemeentelijke</a:t>
            </a:r>
            <a:r>
              <a:rPr lang="en-US" dirty="0" smtClean="0"/>
              <a:t> ICT planning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err="1" smtClean="0"/>
              <a:t>Routekaarten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implementatie</a:t>
            </a:r>
            <a:r>
              <a:rPr lang="en-US" dirty="0" smtClean="0"/>
              <a:t>(s)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err="1" smtClean="0"/>
              <a:t>Adoptie</a:t>
            </a:r>
            <a:r>
              <a:rPr lang="en-US" dirty="0" smtClean="0"/>
              <a:t> van (open) </a:t>
            </a:r>
            <a:r>
              <a:rPr lang="en-US" dirty="0" err="1" smtClean="0"/>
              <a:t>standaarden</a:t>
            </a:r>
            <a:r>
              <a:rPr lang="en-US" dirty="0" smtClean="0"/>
              <a:t> (</a:t>
            </a:r>
            <a:r>
              <a:rPr lang="en-US" dirty="0" err="1" smtClean="0"/>
              <a:t>beleid</a:t>
            </a:r>
            <a:r>
              <a:rPr lang="en-US" dirty="0" smtClean="0"/>
              <a:t>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err="1" smtClean="0"/>
              <a:t>Strategische</a:t>
            </a:r>
            <a:r>
              <a:rPr lang="en-US" dirty="0" smtClean="0"/>
              <a:t> </a:t>
            </a:r>
            <a:r>
              <a:rPr lang="en-US" dirty="0" err="1" smtClean="0"/>
              <a:t>informatiebron</a:t>
            </a:r>
            <a:r>
              <a:rPr lang="en-US" dirty="0" smtClean="0"/>
              <a:t> </a:t>
            </a:r>
            <a:endParaRPr lang="nl-NL" dirty="0" smtClean="0"/>
          </a:p>
          <a:p>
            <a:pPr marL="342900" indent="-342900">
              <a:lnSpc>
                <a:spcPct val="150000"/>
              </a:lnSpc>
            </a:pPr>
            <a:endParaRPr lang="nl-NL" dirty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endParaRPr lang="en-US" sz="1600" dirty="0"/>
          </a:p>
        </p:txBody>
      </p:sp>
      <p:sp>
        <p:nvSpPr>
          <p:cNvPr id="13" name="Tekstvak 12"/>
          <p:cNvSpPr txBox="1"/>
          <p:nvPr/>
        </p:nvSpPr>
        <p:spPr>
          <a:xfrm>
            <a:off x="995354" y="719401"/>
            <a:ext cx="6386521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Zes perspectieven</a:t>
            </a:r>
          </a:p>
        </p:txBody>
      </p:sp>
      <p:pic>
        <p:nvPicPr>
          <p:cNvPr id="65538" name="Picture 2" descr="http://www.barbarakotlusek.com/wp-content/uploads/2011/08/question_mark_person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82047" y="4267664"/>
            <a:ext cx="2395024" cy="2395024"/>
          </a:xfrm>
          <a:prstGeom prst="rect">
            <a:avLst/>
          </a:prstGeom>
          <a:noFill/>
        </p:spPr>
      </p:pic>
      <p:pic>
        <p:nvPicPr>
          <p:cNvPr id="15" name="Picture 2" descr="http://fc02.deviantart.net/fs71/f/2011/276/c/7/3d_person_blue_laptop_by_larundel-d4bpb7x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72745" y="4245938"/>
            <a:ext cx="2389186" cy="238918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455" y="1276349"/>
            <a:ext cx="1521895" cy="203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0" name="Picture 4" descr="http://us.123rf.com/400wm/400/400/coramax/coramax1208/coramax120801559/14815568-3d-people--men--person-and-puzzle-pieces--jigsaw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2483" y="4264876"/>
            <a:ext cx="2701924" cy="23978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7632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C:\L-schijf\Dropbox\KING\oNUP\Software catalogus\Content referentiecomponenten\GEMMA applicatielandschap 2013-09-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8957" y="2228851"/>
            <a:ext cx="4567639" cy="3051959"/>
          </a:xfrm>
          <a:prstGeom prst="rect">
            <a:avLst/>
          </a:prstGeom>
          <a:noFill/>
        </p:spPr>
      </p:pic>
      <p:sp>
        <p:nvSpPr>
          <p:cNvPr id="9" name="Tekstvak 8"/>
          <p:cNvSpPr txBox="1"/>
          <p:nvPr/>
        </p:nvSpPr>
        <p:spPr>
          <a:xfrm>
            <a:off x="1011684" y="757501"/>
            <a:ext cx="6436866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1. </a:t>
            </a:r>
            <a:r>
              <a:rPr lang="en-US" dirty="0" err="1"/>
              <a:t>Architectuur</a:t>
            </a:r>
            <a:r>
              <a:rPr lang="en-US" dirty="0"/>
              <a:t> en software-</a:t>
            </a:r>
            <a:r>
              <a:rPr lang="en-US" dirty="0" err="1"/>
              <a:t>aanbod</a:t>
            </a:r>
            <a:endParaRPr lang="nl-NL" dirty="0"/>
          </a:p>
        </p:txBody>
      </p:sp>
      <p:pic>
        <p:nvPicPr>
          <p:cNvPr id="13" name="Picture 4" descr="http://www.hekmanproducts.nl/wp-content/themes/hekmanproducts/img/catalogu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745" y="2797357"/>
            <a:ext cx="1838995" cy="1522231"/>
          </a:xfrm>
          <a:prstGeom prst="rect">
            <a:avLst/>
          </a:prstGeom>
          <a:noFill/>
        </p:spPr>
      </p:pic>
      <p:sp>
        <p:nvSpPr>
          <p:cNvPr id="14" name="Afgeronde rechthoek 13"/>
          <p:cNvSpPr/>
          <p:nvPr/>
        </p:nvSpPr>
        <p:spPr>
          <a:xfrm>
            <a:off x="162791" y="1590676"/>
            <a:ext cx="3294784" cy="12763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b="1" dirty="0" smtClean="0"/>
              <a:t>V1: Inzicht in aanbod</a:t>
            </a:r>
            <a:endParaRPr lang="nl-NL" sz="1600" dirty="0" smtClean="0"/>
          </a:p>
          <a:p>
            <a:pPr>
              <a:buFont typeface="Arial" pitchFamily="34" charset="0"/>
              <a:buChar char="•"/>
            </a:pPr>
            <a:r>
              <a:rPr lang="nl-NL" sz="1600" dirty="0" smtClean="0"/>
              <a:t>Leveranciers en hun productportfolio’s</a:t>
            </a:r>
          </a:p>
        </p:txBody>
      </p:sp>
      <p:sp>
        <p:nvSpPr>
          <p:cNvPr id="21" name="PIJL-LINKS en -RECHTS 20"/>
          <p:cNvSpPr/>
          <p:nvPr/>
        </p:nvSpPr>
        <p:spPr>
          <a:xfrm rot="20317723">
            <a:off x="2485003" y="4975752"/>
            <a:ext cx="1219200" cy="485775"/>
          </a:xfrm>
          <a:prstGeom prst="leftRightArrow">
            <a:avLst/>
          </a:prstGeom>
          <a:solidFill>
            <a:srgbClr val="CBCDD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438" y="1163085"/>
            <a:ext cx="2069945" cy="2765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5114157"/>
            <a:ext cx="1858963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Afgeronde rechthoek 27"/>
          <p:cNvSpPr/>
          <p:nvPr/>
        </p:nvSpPr>
        <p:spPr>
          <a:xfrm>
            <a:off x="5668241" y="3600450"/>
            <a:ext cx="3294784" cy="143827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b="1" dirty="0" smtClean="0"/>
              <a:t>V2: Inzicht in gebruik</a:t>
            </a:r>
            <a:endParaRPr lang="nl-NL" sz="1600" dirty="0" smtClean="0"/>
          </a:p>
          <a:p>
            <a:pPr>
              <a:buFont typeface="Arial" pitchFamily="34" charset="0"/>
              <a:buChar char="•"/>
            </a:pPr>
            <a:r>
              <a:rPr lang="nl-NL" sz="1600" dirty="0" smtClean="0"/>
              <a:t>Gemeenten en hun applicatielandschap</a:t>
            </a:r>
          </a:p>
        </p:txBody>
      </p:sp>
    </p:spTree>
    <p:extLst>
      <p:ext uri="{BB962C8B-B14F-4D97-AF65-F5344CB8AC3E}">
        <p14:creationId xmlns="" xmlns:p14="http://schemas.microsoft.com/office/powerpoint/2010/main" val="324730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hekmanproducts.nl/wp-content/themes/hekmanproducts/img/catalogu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695" y="3187882"/>
            <a:ext cx="2546780" cy="2108101"/>
          </a:xfrm>
          <a:prstGeom prst="rect">
            <a:avLst/>
          </a:prstGeom>
          <a:noFill/>
        </p:spPr>
      </p:pic>
      <p:sp>
        <p:nvSpPr>
          <p:cNvPr id="11" name="Afgeronde rechthoek 10"/>
          <p:cNvSpPr/>
          <p:nvPr/>
        </p:nvSpPr>
        <p:spPr>
          <a:xfrm>
            <a:off x="143741" y="1628775"/>
            <a:ext cx="3294784" cy="162877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b="1" dirty="0" smtClean="0"/>
              <a:t>V1: Lijst met standaarden</a:t>
            </a:r>
            <a:endParaRPr lang="nl-NL" sz="1600" dirty="0" smtClean="0"/>
          </a:p>
          <a:p>
            <a:pPr>
              <a:buFont typeface="Arial" pitchFamily="34" charset="0"/>
              <a:buChar char="•"/>
            </a:pPr>
            <a:r>
              <a:rPr lang="nl-NL" sz="1600" dirty="0" smtClean="0"/>
              <a:t> Leveranciers geven aan welke standaarden zijn ondersteunen</a:t>
            </a:r>
          </a:p>
          <a:p>
            <a:pPr>
              <a:buFont typeface="Arial" pitchFamily="34" charset="0"/>
              <a:buChar char="•"/>
            </a:pPr>
            <a:endParaRPr lang="nl-NL" sz="1600" dirty="0" smtClean="0"/>
          </a:p>
        </p:txBody>
      </p:sp>
      <p:pic>
        <p:nvPicPr>
          <p:cNvPr id="9" name="Afbeelding 8" descr="20131018 gevarendriehoe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9892" y="2447950"/>
            <a:ext cx="5032083" cy="4095725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1028" name="Picture 4" descr="http://us.123rf.com/400wm/400/400/rukanoga/rukanoga1206/rukanoga120600261/13942685-3d-small-person-with-a-tick-mark-in-a-hands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19950" y="1384839"/>
            <a:ext cx="1924050" cy="2514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al 9"/>
          <p:cNvSpPr/>
          <p:nvPr/>
        </p:nvSpPr>
        <p:spPr>
          <a:xfrm>
            <a:off x="6381750" y="5610225"/>
            <a:ext cx="2314575" cy="1104900"/>
          </a:xfrm>
          <a:prstGeom prst="ellipse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995354" y="719401"/>
            <a:ext cx="6386521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2. </a:t>
            </a:r>
            <a:r>
              <a:rPr lang="en-US" dirty="0" err="1"/>
              <a:t>Toepassing</a:t>
            </a:r>
            <a:r>
              <a:rPr lang="en-US" dirty="0"/>
              <a:t> </a:t>
            </a:r>
            <a:r>
              <a:rPr lang="en-US" dirty="0" err="1"/>
              <a:t>standaarden</a:t>
            </a:r>
            <a:endParaRPr lang="nl-NL" dirty="0"/>
          </a:p>
        </p:txBody>
      </p:sp>
      <p:sp>
        <p:nvSpPr>
          <p:cNvPr id="12" name="Afgeronde rechthoek 11"/>
          <p:cNvSpPr/>
          <p:nvPr/>
        </p:nvSpPr>
        <p:spPr>
          <a:xfrm>
            <a:off x="5668241" y="3600449"/>
            <a:ext cx="3294784" cy="185737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b="1" dirty="0" smtClean="0"/>
              <a:t>V2: Standaarden en </a:t>
            </a:r>
            <a:r>
              <a:rPr lang="nl-NL" b="1" dirty="0" err="1" smtClean="0"/>
              <a:t>compliancy</a:t>
            </a:r>
            <a:endParaRPr lang="nl-NL" sz="1600" dirty="0" smtClean="0"/>
          </a:p>
          <a:p>
            <a:pPr>
              <a:buFont typeface="Arial" pitchFamily="34" charset="0"/>
              <a:buChar char="•"/>
            </a:pPr>
            <a:r>
              <a:rPr lang="nl-NL" sz="1600" dirty="0" smtClean="0"/>
              <a:t> Voorschrijven relevante en verplichte standaarden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err="1" smtClean="0"/>
              <a:t>Leveranciers</a:t>
            </a:r>
            <a:r>
              <a:rPr lang="en-US" sz="1600" dirty="0" smtClean="0"/>
              <a:t> </a:t>
            </a:r>
            <a:r>
              <a:rPr lang="en-US" sz="1600" dirty="0" err="1" smtClean="0"/>
              <a:t>moeten</a:t>
            </a:r>
            <a:r>
              <a:rPr lang="en-US" sz="1600" dirty="0" smtClean="0"/>
              <a:t> compliancy </a:t>
            </a:r>
            <a:r>
              <a:rPr lang="en-US" sz="1600" dirty="0" err="1" smtClean="0"/>
              <a:t>aantonen</a:t>
            </a:r>
            <a:endParaRPr lang="nl-NL" sz="1600" dirty="0" smtClean="0"/>
          </a:p>
        </p:txBody>
      </p:sp>
    </p:spTree>
    <p:extLst>
      <p:ext uri="{BB962C8B-B14F-4D97-AF65-F5344CB8AC3E}">
        <p14:creationId xmlns="" xmlns:p14="http://schemas.microsoft.com/office/powerpoint/2010/main" val="204880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413" y="1793050"/>
            <a:ext cx="6961187" cy="406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 rot="16200000">
            <a:off x="7187010" y="2564587"/>
            <a:ext cx="1015663" cy="255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Software</a:t>
            </a:r>
          </a:p>
          <a:p>
            <a:pPr>
              <a:spcBef>
                <a:spcPts val="0"/>
              </a:spcBef>
            </a:pPr>
            <a:r>
              <a:rPr lang="en-US" dirty="0" err="1" smtClean="0"/>
              <a:t>Catalogus</a:t>
            </a: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(V1)</a:t>
            </a:r>
            <a:endParaRPr lang="nl-NL" dirty="0"/>
          </a:p>
        </p:txBody>
      </p:sp>
      <p:sp>
        <p:nvSpPr>
          <p:cNvPr id="3" name="Rechteraccolade 2"/>
          <p:cNvSpPr/>
          <p:nvPr/>
        </p:nvSpPr>
        <p:spPr>
          <a:xfrm rot="20344169">
            <a:off x="5283200" y="1831975"/>
            <a:ext cx="460550" cy="111442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eraccolade 14"/>
          <p:cNvSpPr/>
          <p:nvPr/>
        </p:nvSpPr>
        <p:spPr>
          <a:xfrm rot="20177874">
            <a:off x="5938319" y="2868248"/>
            <a:ext cx="479385" cy="200080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 rot="16200000">
            <a:off x="6855767" y="1059035"/>
            <a:ext cx="461665" cy="25586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 smtClean="0"/>
              <a:t>Rijksreleasekalender</a:t>
            </a:r>
            <a:endParaRPr lang="nl-NL" dirty="0"/>
          </a:p>
        </p:txBody>
      </p:sp>
      <p:sp>
        <p:nvSpPr>
          <p:cNvPr id="13" name="Titel 4"/>
          <p:cNvSpPr txBox="1">
            <a:spLocks/>
          </p:cNvSpPr>
          <p:nvPr/>
        </p:nvSpPr>
        <p:spPr>
          <a:xfrm>
            <a:off x="143683" y="5994211"/>
            <a:ext cx="7963461" cy="416257"/>
          </a:xfrm>
          <a:prstGeom prst="rect">
            <a:avLst/>
          </a:prstGeom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 i="1" kern="1200">
                <a:solidFill>
                  <a:schemeClr val="accent2"/>
                </a:solidFill>
                <a:latin typeface="+mj-lt"/>
                <a:ea typeface="ヒラギノ角ゴ Pro W3" charset="-128"/>
                <a:cs typeface="ヒラギノ角ゴ Pro W3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</a:rPr>
              <a:t>Van </a:t>
            </a:r>
            <a:r>
              <a:rPr lang="en-US" sz="2400" dirty="0" err="1" smtClean="0">
                <a:solidFill>
                  <a:schemeClr val="bg1"/>
                </a:solidFill>
              </a:rPr>
              <a:t>landelijk</a:t>
            </a:r>
            <a:r>
              <a:rPr lang="en-US" sz="2400" dirty="0" smtClean="0">
                <a:solidFill>
                  <a:schemeClr val="bg1"/>
                </a:solidFill>
              </a:rPr>
              <a:t> -&gt; </a:t>
            </a:r>
            <a:r>
              <a:rPr lang="en-US" sz="2400" dirty="0" err="1" smtClean="0">
                <a:solidFill>
                  <a:schemeClr val="bg1"/>
                </a:solidFill>
              </a:rPr>
              <a:t>leveranciers</a:t>
            </a:r>
            <a:r>
              <a:rPr lang="en-US" sz="2400" dirty="0" smtClean="0">
                <a:solidFill>
                  <a:schemeClr val="bg1"/>
                </a:solidFill>
              </a:rPr>
              <a:t> -&gt; </a:t>
            </a:r>
            <a:r>
              <a:rPr lang="en-US" sz="2400" dirty="0" err="1" smtClean="0">
                <a:solidFill>
                  <a:schemeClr val="bg1"/>
                </a:solidFill>
              </a:rPr>
              <a:t>gemeenten</a:t>
            </a:r>
            <a:endParaRPr lang="nl-NL" sz="2400" u="sng" dirty="0">
              <a:solidFill>
                <a:schemeClr val="bg1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1011684" y="757501"/>
            <a:ext cx="6436866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>
            <a:defPPr>
              <a:defRPr lang="nl-NL"/>
            </a:defPPr>
            <a:lvl1pPr algn="ctr">
              <a:defRPr sz="28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/>
              <a:t>3. Gemeentelijke ICT planning</a:t>
            </a:r>
          </a:p>
        </p:txBody>
      </p:sp>
      <p:sp>
        <p:nvSpPr>
          <p:cNvPr id="17" name="Ovaal 16"/>
          <p:cNvSpPr/>
          <p:nvPr/>
        </p:nvSpPr>
        <p:spPr>
          <a:xfrm>
            <a:off x="1209675" y="5095875"/>
            <a:ext cx="6067425" cy="981075"/>
          </a:xfrm>
          <a:prstGeom prst="ellipse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6920736" y="5101709"/>
            <a:ext cx="790601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85750" indent="-285750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V2</a:t>
            </a:r>
          </a:p>
        </p:txBody>
      </p:sp>
      <p:sp>
        <p:nvSpPr>
          <p:cNvPr id="19" name="Rechthoek 18"/>
          <p:cNvSpPr/>
          <p:nvPr/>
        </p:nvSpPr>
        <p:spPr>
          <a:xfrm>
            <a:off x="6120636" y="2596634"/>
            <a:ext cx="790601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85750" indent="-285750"/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V2</a:t>
            </a:r>
          </a:p>
        </p:txBody>
      </p:sp>
      <p:sp>
        <p:nvSpPr>
          <p:cNvPr id="20" name="Vierkante haak rechts 19"/>
          <p:cNvSpPr/>
          <p:nvPr/>
        </p:nvSpPr>
        <p:spPr>
          <a:xfrm rot="20168816">
            <a:off x="5864403" y="2619773"/>
            <a:ext cx="314325" cy="699582"/>
          </a:xfrm>
          <a:prstGeom prst="rightBracke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Vierkante haak rechts 20"/>
          <p:cNvSpPr/>
          <p:nvPr/>
        </p:nvSpPr>
        <p:spPr>
          <a:xfrm rot="20168816">
            <a:off x="6590205" y="4847385"/>
            <a:ext cx="314325" cy="1056217"/>
          </a:xfrm>
          <a:prstGeom prst="rightBracke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42899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plaatje routekaart BAG-WOZ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254" y="1314324"/>
            <a:ext cx="3206337" cy="4537371"/>
          </a:xfrm>
          <a:prstGeom prst="rect">
            <a:avLst/>
          </a:prstGeom>
        </p:spPr>
      </p:pic>
      <p:pic>
        <p:nvPicPr>
          <p:cNvPr id="10" name="Afbeelding 9" descr="plaatje dynamische vulling uit swc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4472" y="2101933"/>
            <a:ext cx="5569527" cy="2727698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983109" y="738451"/>
            <a:ext cx="6227316" cy="523220"/>
          </a:xfrm>
          <a:prstGeom prst="rect">
            <a:avLst/>
          </a:prstGeom>
          <a:solidFill>
            <a:srgbClr val="0070C0"/>
          </a:solidFill>
          <a:effectLst/>
        </p:spPr>
        <p:txBody>
          <a:bodyPr vert="horz"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4. </a:t>
            </a:r>
            <a:r>
              <a:rPr lang="en-US" sz="2800" b="1" dirty="0" err="1" smtClean="0">
                <a:solidFill>
                  <a:schemeClr val="bg1"/>
                </a:solidFill>
                <a:latin typeface="+mj-lt"/>
              </a:rPr>
              <a:t>Routekaarten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+mj-lt"/>
              </a:rPr>
              <a:t>voor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+mj-lt"/>
              </a:rPr>
              <a:t>implementaties</a:t>
            </a:r>
            <a:endParaRPr lang="nl-NL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Ovaal 6"/>
          <p:cNvSpPr/>
          <p:nvPr/>
        </p:nvSpPr>
        <p:spPr>
          <a:xfrm>
            <a:off x="3190875" y="1876424"/>
            <a:ext cx="5953125" cy="3228975"/>
          </a:xfrm>
          <a:prstGeom prst="ellipse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1468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6051" y="4762500"/>
            <a:ext cx="1696462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http://www.barbarakotlusek.com/wp-content/uploads/2011/08/question_mark_person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81850" y="4106863"/>
            <a:ext cx="1819275" cy="1819275"/>
          </a:xfrm>
          <a:prstGeom prst="rect">
            <a:avLst/>
          </a:prstGeom>
          <a:noFill/>
        </p:spPr>
      </p:pic>
      <p:sp>
        <p:nvSpPr>
          <p:cNvPr id="8" name="Afgeronde rechthoek 7"/>
          <p:cNvSpPr/>
          <p:nvPr/>
        </p:nvSpPr>
        <p:spPr>
          <a:xfrm>
            <a:off x="4420466" y="4914900"/>
            <a:ext cx="3399559" cy="151447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b="1" dirty="0" smtClean="0"/>
              <a:t>V1 en V2: Informatie hergebruiken (open data)</a:t>
            </a:r>
            <a:endParaRPr lang="nl-NL" sz="1600" dirty="0" smtClean="0"/>
          </a:p>
          <a:p>
            <a:pPr>
              <a:buFont typeface="Arial" pitchFamily="34" charset="0"/>
              <a:buChar char="•"/>
            </a:pPr>
            <a:r>
              <a:rPr lang="nl-NL" sz="1600" dirty="0" smtClean="0"/>
              <a:t> b.v. voor oNUP website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Office Theme">
  <a:themeElements>
    <a:clrScheme name="O-NUP plus steunkleuren">
      <a:dk1>
        <a:srgbClr val="000000"/>
      </a:dk1>
      <a:lt1>
        <a:srgbClr val="FFFFFF"/>
      </a:lt1>
      <a:dk2>
        <a:srgbClr val="FFFFFF"/>
      </a:dk2>
      <a:lt2>
        <a:srgbClr val="009AA6"/>
      </a:lt2>
      <a:accent1>
        <a:srgbClr val="4F2D7F"/>
      </a:accent1>
      <a:accent2>
        <a:srgbClr val="E37222"/>
      </a:accent2>
      <a:accent3>
        <a:srgbClr val="D1006A"/>
      </a:accent3>
      <a:accent4>
        <a:srgbClr val="3F3F3F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8219</TotalTime>
  <Words>741</Words>
  <Application>Microsoft Office PowerPoint</Application>
  <PresentationFormat>Diavoorstelling (4:3)</PresentationFormat>
  <Paragraphs>184</Paragraphs>
  <Slides>17</Slides>
  <Notes>10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4_Office Theme</vt:lpstr>
      <vt:lpstr>GEMMA Softwarecatalogus 2.0   Expertgroep Informatiemodellen  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Vragen?</vt:lpstr>
      <vt:lpstr>Dia 15</vt:lpstr>
      <vt:lpstr>Dia 16</vt:lpstr>
      <vt:lpstr>Dia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Standaardisatie en leveranciersmanagement</dc:title>
  <dc:creator>Peter Klaver</dc:creator>
  <cp:lastModifiedBy>Mark Backer</cp:lastModifiedBy>
  <cp:revision>207</cp:revision>
  <dcterms:created xsi:type="dcterms:W3CDTF">2012-11-29T13:56:24Z</dcterms:created>
  <dcterms:modified xsi:type="dcterms:W3CDTF">2014-02-13T10:03:33Z</dcterms:modified>
</cp:coreProperties>
</file>